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62" r:id="rId3"/>
    <p:sldId id="263" r:id="rId4"/>
    <p:sldId id="264" r:id="rId5"/>
    <p:sldId id="261" r:id="rId6"/>
    <p:sldId id="265" r:id="rId7"/>
    <p:sldId id="266" r:id="rId8"/>
    <p:sldId id="268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ford\AppData\Local\Microsoft\Windows\Temporary%20Internet%20Files\Content.Outlook\7ZYLMUZU\Presentation%20Pag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ford\AppData\Local\Microsoft\Windows\Temporary%20Internet%20Files\Content.Outlook\7ZYLMUZU\Presentation%20Pag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bford\AppData\Local\Microsoft\Windows\Temporary%20Internet%20Files\Content.Outlook\7ZYLMUZU\Presentation%20Page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bford\AppData\Local\Microsoft\Windows\Temporary%20Internet%20Files\Content.Outlook\7ZYLMUZU\Presentation%20Pag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60992487162753"/>
          <c:y val="0.16330303649042593"/>
          <c:w val="0.87239007512837241"/>
          <c:h val="0.7786813399308318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[1]Data!$D$9</c:f>
              <c:strCache>
                <c:ptCount val="1"/>
                <c:pt idx="0">
                  <c:v>Instant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dLbl>
              <c:idx val="0"/>
              <c:layout>
                <c:manualLayout>
                  <c:x val="7.3243646200200378E-3"/>
                  <c:y val="-0.11915507238356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24-4194-A9E3-10116AE076D0}"/>
                </c:ext>
              </c:extLst>
            </c:dLbl>
            <c:dLbl>
              <c:idx val="1"/>
              <c:layout>
                <c:manualLayout>
                  <c:x val="1.3183874124179422E-2"/>
                  <c:y val="-8.8866459874333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24-4194-A9E3-10116AE076D0}"/>
                </c:ext>
              </c:extLst>
            </c:dLbl>
            <c:dLbl>
              <c:idx val="2"/>
              <c:layout>
                <c:manualLayout>
                  <c:x val="1.4648729240040076E-2"/>
                  <c:y val="-6.0587324940796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24-4194-A9E3-10116AE076D0}"/>
                </c:ext>
              </c:extLst>
            </c:dLbl>
            <c:dLbl>
              <c:idx val="3"/>
              <c:layout>
                <c:manualLayout>
                  <c:x val="1.171898339203206E-2"/>
                  <c:y val="-4.443070495658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24-4194-A9E3-10116AE076D0}"/>
                </c:ext>
              </c:extLst>
            </c:dLbl>
            <c:dLbl>
              <c:idx val="4"/>
              <c:layout>
                <c:manualLayout>
                  <c:x val="7.3243646200200378E-3"/>
                  <c:y val="-3.6352394964477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24-4194-A9E3-10116AE076D0}"/>
                </c:ext>
              </c:extLst>
            </c:dLbl>
            <c:dLbl>
              <c:idx val="5"/>
              <c:layout>
                <c:manualLayout>
                  <c:x val="1.171898339203206E-2"/>
                  <c:y val="-3.6352394964477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24-4194-A9E3-10116AE076D0}"/>
                </c:ext>
              </c:extLst>
            </c:dLbl>
            <c:dLbl>
              <c:idx val="6"/>
              <c:layout>
                <c:manualLayout>
                  <c:x val="1.0251852597968828E-2"/>
                  <c:y val="-1.8167501789549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24-4194-A9E3-10116AE076D0}"/>
                </c:ext>
              </c:extLst>
            </c:dLbl>
            <c:numFmt formatCode="_(&quot;$&quot;* #,##0.0_);_(&quot;$&quot;* \(#,##0.0\);_(&quot;$&quot;* &quot;-&quot;?_);_(@_)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[1]Data!$A$5:$A$12</c:f>
              <c:strCache>
                <c:ptCount val="8"/>
                <c:pt idx="0">
                  <c:v>FY18</c:v>
                </c:pt>
                <c:pt idx="1">
                  <c:v>FY17</c:v>
                </c:pt>
                <c:pt idx="2">
                  <c:v>FY16</c:v>
                </c:pt>
                <c:pt idx="3">
                  <c:v>FY15</c:v>
                </c:pt>
                <c:pt idx="4">
                  <c:v>FY14</c:v>
                </c:pt>
                <c:pt idx="5">
                  <c:v>FY13</c:v>
                </c:pt>
                <c:pt idx="6">
                  <c:v>FY12</c:v>
                </c:pt>
                <c:pt idx="7">
                  <c:v>FY11</c:v>
                </c:pt>
              </c:strCache>
            </c:strRef>
          </c:cat>
          <c:val>
            <c:numRef>
              <c:f>[1]Data!$E$9:$L$9</c:f>
              <c:numCache>
                <c:formatCode>General</c:formatCode>
                <c:ptCount val="8"/>
                <c:pt idx="0">
                  <c:v>1260.5999999999999</c:v>
                </c:pt>
                <c:pt idx="1">
                  <c:v>1189.7</c:v>
                </c:pt>
                <c:pt idx="2">
                  <c:v>1137.8</c:v>
                </c:pt>
                <c:pt idx="3">
                  <c:v>1002.5</c:v>
                </c:pt>
                <c:pt idx="4">
                  <c:v>875.5</c:v>
                </c:pt>
                <c:pt idx="5">
                  <c:v>806</c:v>
                </c:pt>
                <c:pt idx="6">
                  <c:v>758.4</c:v>
                </c:pt>
                <c:pt idx="7">
                  <c:v>698.2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D24-4194-A9E3-10116AE076D0}"/>
            </c:ext>
          </c:extLst>
        </c:ser>
        <c:ser>
          <c:idx val="1"/>
          <c:order val="1"/>
          <c:tx>
            <c:strRef>
              <c:f>[1]Data!$D$10</c:f>
              <c:strCache>
                <c:ptCount val="1"/>
                <c:pt idx="0">
                  <c:v>Terminal </c:v>
                </c:pt>
              </c:strCache>
            </c:strRef>
          </c:tx>
          <c:spPr>
            <a:solidFill>
              <a:srgbClr val="4172AD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7.3243646200200378E-3"/>
                  <c:y val="-1.8176197482238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24-4194-A9E3-10116AE076D0}"/>
                </c:ext>
              </c:extLst>
            </c:dLbl>
            <c:dLbl>
              <c:idx val="1"/>
              <c:layout>
                <c:manualLayout>
                  <c:x val="1.0254110468028052E-2"/>
                  <c:y val="-8.0783099921061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24-4194-A9E3-10116AE076D0}"/>
                </c:ext>
              </c:extLst>
            </c:dLbl>
            <c:dLbl>
              <c:idx val="2"/>
              <c:layout>
                <c:manualLayout>
                  <c:x val="1.1716881515627456E-2"/>
                  <c:y val="1.0105305018690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24-4194-A9E3-10116AE076D0}"/>
                </c:ext>
              </c:extLst>
            </c:dLbl>
            <c:dLbl>
              <c:idx val="3"/>
              <c:layout>
                <c:manualLayout>
                  <c:x val="1.171898339203206E-2"/>
                  <c:y val="-1.8176197482238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24-4194-A9E3-10116AE076D0}"/>
                </c:ext>
              </c:extLst>
            </c:dLbl>
            <c:dLbl>
              <c:idx val="4"/>
              <c:layout>
                <c:manualLayout>
                  <c:x val="7.3243646200200378E-3"/>
                  <c:y val="-1.4137201508036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24-4194-A9E3-10116AE076D0}"/>
                </c:ext>
              </c:extLst>
            </c:dLbl>
            <c:dLbl>
              <c:idx val="5"/>
              <c:layout>
                <c:manualLayout>
                  <c:x val="7.3243646200200378E-3"/>
                  <c:y val="-1.2117464988159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24-4194-A9E3-10116AE076D0}"/>
                </c:ext>
              </c:extLst>
            </c:dLbl>
            <c:dLbl>
              <c:idx val="6"/>
              <c:layout>
                <c:manualLayout>
                  <c:x val="1.0253931800091185E-2"/>
                  <c:y val="-6.0544022906227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24-4194-A9E3-10116AE076D0}"/>
                </c:ext>
              </c:extLst>
            </c:dLbl>
            <c:numFmt formatCode="_(&quot;$&quot;* #,##0.0_);_(&quot;$&quot;* \(#,##0.0\);_(&quot;$&quot;* &quot;-&quot;?_);_(@_)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[1]Data!$A$5:$A$12</c:f>
              <c:strCache>
                <c:ptCount val="8"/>
                <c:pt idx="0">
                  <c:v>FY18</c:v>
                </c:pt>
                <c:pt idx="1">
                  <c:v>FY17</c:v>
                </c:pt>
                <c:pt idx="2">
                  <c:v>FY16</c:v>
                </c:pt>
                <c:pt idx="3">
                  <c:v>FY15</c:v>
                </c:pt>
                <c:pt idx="4">
                  <c:v>FY14</c:v>
                </c:pt>
                <c:pt idx="5">
                  <c:v>FY13</c:v>
                </c:pt>
                <c:pt idx="6">
                  <c:v>FY12</c:v>
                </c:pt>
                <c:pt idx="7">
                  <c:v>FY11</c:v>
                </c:pt>
              </c:strCache>
            </c:strRef>
          </c:cat>
          <c:val>
            <c:numRef>
              <c:f>[1]Data!$E$10:$L$10</c:f>
              <c:numCache>
                <c:formatCode>General</c:formatCode>
                <c:ptCount val="8"/>
                <c:pt idx="0">
                  <c:v>489.6</c:v>
                </c:pt>
                <c:pt idx="1">
                  <c:v>446</c:v>
                </c:pt>
                <c:pt idx="2">
                  <c:v>462.5</c:v>
                </c:pt>
                <c:pt idx="3">
                  <c:v>399.2</c:v>
                </c:pt>
                <c:pt idx="4">
                  <c:v>388.9</c:v>
                </c:pt>
                <c:pt idx="5">
                  <c:v>393.2</c:v>
                </c:pt>
                <c:pt idx="6">
                  <c:v>377.1</c:v>
                </c:pt>
                <c:pt idx="7">
                  <c:v>348.9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D24-4194-A9E3-10116AE076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7143040"/>
        <c:axId val="117144576"/>
        <c:axId val="0"/>
      </c:bar3DChart>
      <c:catAx>
        <c:axId val="117143040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txPr>
          <a:bodyPr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7144576"/>
        <c:crossesAt val="0"/>
        <c:auto val="0"/>
        <c:lblAlgn val="ctr"/>
        <c:lblOffset val="100"/>
        <c:noMultiLvlLbl val="0"/>
      </c:catAx>
      <c:valAx>
        <c:axId val="117144576"/>
        <c:scaling>
          <c:orientation val="minMax"/>
          <c:max val="18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" sourceLinked="0"/>
        <c:majorTickMark val="none"/>
        <c:minorTickMark val="none"/>
        <c:tickLblPos val="nextTo"/>
        <c:txPr>
          <a:bodyPr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7143040"/>
        <c:crossesAt val="1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5.9546507639139292E-3"/>
          <c:y val="0.8725258585430673"/>
          <c:w val="0.18543549518587391"/>
          <c:h val="0.11528829707317106"/>
        </c:manualLayout>
      </c:layout>
      <c:overlay val="1"/>
      <c:txPr>
        <a:bodyPr/>
        <a:lstStyle/>
        <a:p>
          <a:pPr>
            <a:defRPr sz="1600" b="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50"/>
      <c:rotY val="20"/>
      <c:depthPercent val="1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76352770418919"/>
          <c:y val="0.19141845349366743"/>
          <c:w val="0.87409781803546016"/>
          <c:h val="0.7334999410848664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4172A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BBB59"/>
              </a:solidFill>
            </c:spPr>
            <c:extLst>
              <c:ext xmlns:c16="http://schemas.microsoft.com/office/drawing/2014/chart" uri="{C3380CC4-5D6E-409C-BE32-E72D297353CC}">
                <c16:uniqueId val="{00000001-AA08-44A1-A7B2-27380815CD9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A08-44A1-A7B2-27380815CD97}"/>
              </c:ext>
            </c:extLst>
          </c:dPt>
          <c:dPt>
            <c:idx val="2"/>
            <c:invertIfNegative val="0"/>
            <c:bubble3D val="0"/>
            <c:spPr>
              <a:solidFill>
                <a:srgbClr val="9BBB59"/>
              </a:solidFill>
            </c:spPr>
            <c:extLst>
              <c:ext xmlns:c16="http://schemas.microsoft.com/office/drawing/2014/chart" uri="{C3380CC4-5D6E-409C-BE32-E72D297353CC}">
                <c16:uniqueId val="{00000004-AA08-44A1-A7B2-27380815CD9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A08-44A1-A7B2-27380815CD97}"/>
              </c:ext>
            </c:extLst>
          </c:dPt>
          <c:dPt>
            <c:idx val="4"/>
            <c:invertIfNegative val="0"/>
            <c:bubble3D val="0"/>
            <c:spPr>
              <a:solidFill>
                <a:srgbClr val="9BBB59"/>
              </a:solidFill>
            </c:spPr>
            <c:extLst>
              <c:ext xmlns:c16="http://schemas.microsoft.com/office/drawing/2014/chart" uri="{C3380CC4-5D6E-409C-BE32-E72D297353CC}">
                <c16:uniqueId val="{00000007-AA08-44A1-A7B2-27380815CD9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A08-44A1-A7B2-27380815CD97}"/>
              </c:ext>
            </c:extLst>
          </c:dPt>
          <c:dPt>
            <c:idx val="6"/>
            <c:invertIfNegative val="0"/>
            <c:bubble3D val="0"/>
            <c:spPr>
              <a:solidFill>
                <a:srgbClr val="9BBB59"/>
              </a:solidFill>
            </c:spPr>
            <c:extLst>
              <c:ext xmlns:c16="http://schemas.microsoft.com/office/drawing/2014/chart" uri="{C3380CC4-5D6E-409C-BE32-E72D297353CC}">
                <c16:uniqueId val="{0000000A-AA08-44A1-A7B2-27380815CD97}"/>
              </c:ext>
            </c:extLst>
          </c:dPt>
          <c:dLbls>
            <c:dLbl>
              <c:idx val="0"/>
              <c:layout>
                <c:manualLayout>
                  <c:x val="0"/>
                  <c:y val="-1.0111110757266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08-44A1-A7B2-27380815CD97}"/>
                </c:ext>
              </c:extLst>
            </c:dLbl>
            <c:dLbl>
              <c:idx val="1"/>
              <c:layout>
                <c:manualLayout>
                  <c:x val="1.4671503873045975E-2"/>
                  <c:y val="-1.0111110757266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08-44A1-A7B2-27380815CD97}"/>
                </c:ext>
              </c:extLst>
            </c:dLbl>
            <c:dLbl>
              <c:idx val="2"/>
              <c:layout>
                <c:manualLayout>
                  <c:x val="1.3204353485741378E-2"/>
                  <c:y val="-8.08888860581313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08-44A1-A7B2-27380815CD97}"/>
                </c:ext>
              </c:extLst>
            </c:dLbl>
            <c:dLbl>
              <c:idx val="3"/>
              <c:layout>
                <c:manualLayout>
                  <c:x val="1.3204353485741324E-2"/>
                  <c:y val="-8.0888886058131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08-44A1-A7B2-27380815CD97}"/>
                </c:ext>
              </c:extLst>
            </c:dLbl>
            <c:dLbl>
              <c:idx val="4"/>
              <c:layout>
                <c:manualLayout>
                  <c:x val="1.1737203098436779E-2"/>
                  <c:y val="-1.0111110757266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08-44A1-A7B2-27380815CD97}"/>
                </c:ext>
              </c:extLst>
            </c:dLbl>
            <c:dLbl>
              <c:idx val="5"/>
              <c:layout>
                <c:manualLayout>
                  <c:x val="1.3204353485741378E-2"/>
                  <c:y val="-1.6177777211626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08-44A1-A7B2-27380815CD97}"/>
                </c:ext>
              </c:extLst>
            </c:dLbl>
            <c:dLbl>
              <c:idx val="6"/>
              <c:layout>
                <c:manualLayout>
                  <c:x val="2.9343007746091949E-3"/>
                  <c:y val="-2.0222221514532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08-44A1-A7B2-27380815CD97}"/>
                </c:ext>
              </c:extLst>
            </c:dLbl>
            <c:dLbl>
              <c:idx val="7"/>
              <c:layout>
                <c:manualLayout>
                  <c:x val="5.8686015492183897E-3"/>
                  <c:y val="-1.6177777211626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08-44A1-A7B2-27380815CD97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[1]Data!$A$17:$A$24</c:f>
              <c:strCache>
                <c:ptCount val="8"/>
                <c:pt idx="0">
                  <c:v>FY18</c:v>
                </c:pt>
                <c:pt idx="1">
                  <c:v>FY17</c:v>
                </c:pt>
                <c:pt idx="2">
                  <c:v>FY16</c:v>
                </c:pt>
                <c:pt idx="3">
                  <c:v>FY15</c:v>
                </c:pt>
                <c:pt idx="4">
                  <c:v>FY14</c:v>
                </c:pt>
                <c:pt idx="5">
                  <c:v>FY13</c:v>
                </c:pt>
                <c:pt idx="6">
                  <c:v>FY12</c:v>
                </c:pt>
                <c:pt idx="7">
                  <c:v>FY11</c:v>
                </c:pt>
              </c:strCache>
            </c:strRef>
          </c:cat>
          <c:val>
            <c:numRef>
              <c:f>[1]Data!$B$17:$B$24</c:f>
              <c:numCache>
                <c:formatCode>General</c:formatCode>
                <c:ptCount val="8"/>
                <c:pt idx="0">
                  <c:v>434.8</c:v>
                </c:pt>
                <c:pt idx="1">
                  <c:v>400.3</c:v>
                </c:pt>
                <c:pt idx="2">
                  <c:v>405</c:v>
                </c:pt>
                <c:pt idx="3">
                  <c:v>348.9</c:v>
                </c:pt>
                <c:pt idx="4">
                  <c:v>323.39999999999998</c:v>
                </c:pt>
                <c:pt idx="5">
                  <c:v>300.60000000000002</c:v>
                </c:pt>
                <c:pt idx="6">
                  <c:v>297.7</c:v>
                </c:pt>
                <c:pt idx="7">
                  <c:v>271.10000000000002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08-44A1-A7B2-27380815C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226496"/>
        <c:axId val="117232384"/>
        <c:axId val="0"/>
      </c:bar3DChart>
      <c:catAx>
        <c:axId val="117226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7232384"/>
        <c:crossesAt val="0"/>
        <c:auto val="1"/>
        <c:lblAlgn val="ctr"/>
        <c:lblOffset val="100"/>
        <c:noMultiLvlLbl val="0"/>
      </c:catAx>
      <c:valAx>
        <c:axId val="1172323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_);[Red]\(&quot;$&quot;#,##0\)" sourceLinked="0"/>
        <c:majorTickMark val="none"/>
        <c:minorTickMark val="none"/>
        <c:tickLblPos val="nextTo"/>
        <c:txPr>
          <a:bodyPr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7226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  <a:effectLst/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South Carolina Education Lottery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Uses of Revenue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FY 2018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7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67831222401369E-2"/>
          <c:y val="0.16727252376950139"/>
          <c:w val="0.85635568958205721"/>
          <c:h val="0.76786189938666483"/>
        </c:manualLayout>
      </c:layout>
      <c:pie3DChart>
        <c:varyColors val="1"/>
        <c:ser>
          <c:idx val="1"/>
          <c:order val="0"/>
          <c:tx>
            <c:strRef>
              <c:f>'Uses of Revenue'!$D$10</c:f>
              <c:strCache>
                <c:ptCount val="1"/>
                <c:pt idx="0">
                  <c:v>Ratios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56B-47D6-9AA8-1FCA899C6C31}"/>
              </c:ext>
            </c:extLst>
          </c:dPt>
          <c:dPt>
            <c:idx val="1"/>
            <c:bubble3D val="0"/>
            <c:spPr>
              <a:solidFill>
                <a:srgbClr val="0707B9"/>
              </a:solidFill>
            </c:spPr>
            <c:extLst>
              <c:ext xmlns:c16="http://schemas.microsoft.com/office/drawing/2014/chart" uri="{C3380CC4-5D6E-409C-BE32-E72D297353CC}">
                <c16:uniqueId val="{00000003-156B-47D6-9AA8-1FCA899C6C31}"/>
              </c:ext>
            </c:extLst>
          </c:dPt>
          <c:dPt>
            <c:idx val="2"/>
            <c:bubble3D val="0"/>
            <c:spPr>
              <a:solidFill>
                <a:srgbClr val="49F951"/>
              </a:solidFill>
            </c:spPr>
            <c:extLst>
              <c:ext xmlns:c16="http://schemas.microsoft.com/office/drawing/2014/chart" uri="{C3380CC4-5D6E-409C-BE32-E72D297353CC}">
                <c16:uniqueId val="{00000005-156B-47D6-9AA8-1FCA899C6C31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156B-47D6-9AA8-1FCA899C6C31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156B-47D6-9AA8-1FCA899C6C31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B-156B-47D6-9AA8-1FCA899C6C3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C-156B-47D6-9AA8-1FCA899C6C31}"/>
              </c:ext>
            </c:extLst>
          </c:dPt>
          <c:dLbls>
            <c:dLbl>
              <c:idx val="0"/>
              <c:layout>
                <c:manualLayout>
                  <c:x val="-0.20363864066020973"/>
                  <c:y val="-0.12853970819983643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Prizes</a:t>
                    </a:r>
                  </a:p>
                  <a:p>
                    <a:r>
                      <a:rPr lang="en-US" sz="1100"/>
                      <a:t>$1.15 billion
65.56%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6B-47D6-9AA8-1FCA899C6C31}"/>
                </c:ext>
              </c:extLst>
            </c:dLbl>
            <c:dLbl>
              <c:idx val="1"/>
              <c:layout>
                <c:manualLayout>
                  <c:x val="-1.612717958393687E-2"/>
                  <c:y val="9.9435717087006603E-2"/>
                </c:manualLayout>
              </c:layout>
              <c:tx>
                <c:rich>
                  <a:bodyPr/>
                  <a:lstStyle/>
                  <a:p>
                    <a:r>
                      <a:rPr lang="fr-FR" sz="1100"/>
                      <a:t>Commissions &amp; Incentives</a:t>
                    </a:r>
                  </a:p>
                  <a:p>
                    <a:r>
                      <a:rPr lang="fr-FR" sz="1100"/>
                      <a:t>$123.5 million
7.04%</a:t>
                    </a:r>
                    <a:endParaRPr lang="fr-FR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6B-47D6-9AA8-1FCA899C6C31}"/>
                </c:ext>
              </c:extLst>
            </c:dLbl>
            <c:dLbl>
              <c:idx val="2"/>
              <c:layout>
                <c:manualLayout>
                  <c:x val="-5.0658709480599147E-2"/>
                  <c:y val="9.2091542693433295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Other Game Costs</a:t>
                    </a:r>
                  </a:p>
                  <a:p>
                    <a:r>
                      <a:rPr lang="en-US" sz="1100"/>
                      <a:t>$18.7 million
1.07%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56B-47D6-9AA8-1FCA899C6C31}"/>
                </c:ext>
              </c:extLst>
            </c:dLbl>
            <c:dLbl>
              <c:idx val="3"/>
              <c:layout>
                <c:manualLayout>
                  <c:x val="-7.0045424399635126E-2"/>
                  <c:y val="1.3681590770937922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Advertising</a:t>
                    </a:r>
                  </a:p>
                  <a:p>
                    <a:r>
                      <a:rPr lang="en-US" sz="1100"/>
                      <a:t>$8.3 million
0.47%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56B-47D6-9AA8-1FCA899C6C31}"/>
                </c:ext>
              </c:extLst>
            </c:dLbl>
            <c:dLbl>
              <c:idx val="4"/>
              <c:layout>
                <c:manualLayout>
                  <c:x val="-4.030768528606278E-2"/>
                  <c:y val="-9.096644543154403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Operating Expenses</a:t>
                    </a:r>
                  </a:p>
                  <a:p>
                    <a:r>
                      <a:rPr lang="en-US" sz="1100" dirty="0"/>
                      <a:t>$15.70 million
</a:t>
                    </a:r>
                    <a:r>
                      <a:rPr lang="en-US" sz="1100" dirty="0" smtClean="0"/>
                      <a:t>0.89%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56B-47D6-9AA8-1FCA899C6C31}"/>
                </c:ext>
              </c:extLst>
            </c:dLbl>
            <c:dLbl>
              <c:idx val="5"/>
              <c:layout>
                <c:manualLayout>
                  <c:x val="0.17707079966991907"/>
                  <c:y val="0.1688577858953503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Income </a:t>
                    </a:r>
                  </a:p>
                  <a:p>
                    <a:r>
                      <a:rPr lang="en-US" sz="1100"/>
                      <a:t>$1.75 billion
24.97%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56B-47D6-9AA8-1FCA899C6C3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'Uses of Revenue'!$F$7:$K$7</c:f>
              <c:strCache>
                <c:ptCount val="6"/>
                <c:pt idx="0">
                  <c:v>Prizes</c:v>
                </c:pt>
                <c:pt idx="1">
                  <c:v>Commissions &amp; Incentives</c:v>
                </c:pt>
                <c:pt idx="2">
                  <c:v>Other Game Costs</c:v>
                </c:pt>
                <c:pt idx="3">
                  <c:v>Advertising</c:v>
                </c:pt>
                <c:pt idx="4">
                  <c:v>Operating Expenses</c:v>
                </c:pt>
                <c:pt idx="5">
                  <c:v>Net Income</c:v>
                </c:pt>
              </c:strCache>
            </c:strRef>
          </c:cat>
          <c:val>
            <c:numRef>
              <c:f>'Uses of Revenue'!$F$10:$K$10</c:f>
              <c:numCache>
                <c:formatCode>0.00%</c:formatCode>
                <c:ptCount val="6"/>
                <c:pt idx="0">
                  <c:v>0.65556759222304573</c:v>
                </c:pt>
                <c:pt idx="1">
                  <c:v>7.0414504817834539E-2</c:v>
                </c:pt>
                <c:pt idx="2">
                  <c:v>1.0661953361081019E-2</c:v>
                </c:pt>
                <c:pt idx="3">
                  <c:v>4.7323108501054791E-3</c:v>
                </c:pt>
                <c:pt idx="4">
                  <c:v>8.9514795598380735E-3</c:v>
                </c:pt>
                <c:pt idx="5">
                  <c:v>0.24967215918809507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56B-47D6-9AA8-1FCA899C6C31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4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b="1" dirty="0" smtClean="0"/>
              <a:t>SCEL</a:t>
            </a:r>
          </a:p>
          <a:p>
            <a:pPr>
              <a:defRPr sz="144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b="1" dirty="0" smtClean="0"/>
              <a:t>Instant Game Revenue</a:t>
            </a:r>
            <a:r>
              <a:rPr lang="en-US" b="1" baseline="0" dirty="0" smtClean="0"/>
              <a:t> Trends</a:t>
            </a:r>
          </a:p>
          <a:p>
            <a:pPr>
              <a:defRPr sz="144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b="1" i="1" dirty="0" smtClean="0"/>
              <a:t>All </a:t>
            </a:r>
            <a:r>
              <a:rPr lang="en-US" b="1" i="1" dirty="0"/>
              <a:t>Instant Games</a:t>
            </a:r>
          </a:p>
        </c:rich>
      </c:tx>
      <c:layout>
        <c:manualLayout>
          <c:xMode val="edge"/>
          <c:yMode val="edge"/>
          <c:x val="0.31604968574990472"/>
          <c:y val="9.8231429125050646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9370313085864267E-2"/>
          <c:y val="0.14701368704750833"/>
          <c:w val="0.89761975065616795"/>
          <c:h val="0.70174407787634141"/>
        </c:manualLayout>
      </c:layout>
      <c:lineChart>
        <c:grouping val="standard"/>
        <c:varyColors val="0"/>
        <c:ser>
          <c:idx val="7"/>
          <c:order val="0"/>
          <c:tx>
            <c:v>FY16</c:v>
          </c:tx>
          <c:spPr>
            <a:ln w="28575">
              <a:solidFill>
                <a:srgbClr val="92D050"/>
              </a:solidFill>
            </a:ln>
          </c:spPr>
          <c:marker>
            <c:symbol val="circle"/>
            <c:size val="9"/>
            <c:spPr>
              <a:solidFill>
                <a:srgbClr val="92D050"/>
              </a:solidFill>
              <a:ln w="38100">
                <a:solidFill>
                  <a:srgbClr val="92D050"/>
                </a:solidFill>
              </a:ln>
            </c:spPr>
          </c:marker>
          <c:cat>
            <c:numRef>
              <c:f>'Sales Data'!$C$12:$C$63</c:f>
              <c:numCache>
                <c:formatCode>m/d/yyyy</c:formatCode>
                <c:ptCount val="52"/>
                <c:pt idx="0">
                  <c:v>43288</c:v>
                </c:pt>
                <c:pt idx="1">
                  <c:v>43295</c:v>
                </c:pt>
                <c:pt idx="2">
                  <c:v>43302</c:v>
                </c:pt>
                <c:pt idx="3">
                  <c:v>43309</c:v>
                </c:pt>
                <c:pt idx="4">
                  <c:v>43316</c:v>
                </c:pt>
                <c:pt idx="5">
                  <c:v>43323</c:v>
                </c:pt>
                <c:pt idx="6">
                  <c:v>43330</c:v>
                </c:pt>
                <c:pt idx="7">
                  <c:v>43337</c:v>
                </c:pt>
                <c:pt idx="8">
                  <c:v>43344</c:v>
                </c:pt>
                <c:pt idx="9">
                  <c:v>43351</c:v>
                </c:pt>
                <c:pt idx="10">
                  <c:v>43358</c:v>
                </c:pt>
                <c:pt idx="11">
                  <c:v>43365</c:v>
                </c:pt>
                <c:pt idx="12">
                  <c:v>43372</c:v>
                </c:pt>
                <c:pt idx="13">
                  <c:v>43379</c:v>
                </c:pt>
                <c:pt idx="14">
                  <c:v>43386</c:v>
                </c:pt>
                <c:pt idx="15">
                  <c:v>43393</c:v>
                </c:pt>
                <c:pt idx="16">
                  <c:v>43400</c:v>
                </c:pt>
                <c:pt idx="17">
                  <c:v>43407</c:v>
                </c:pt>
                <c:pt idx="18">
                  <c:v>43414</c:v>
                </c:pt>
                <c:pt idx="19">
                  <c:v>43421</c:v>
                </c:pt>
                <c:pt idx="20">
                  <c:v>43428</c:v>
                </c:pt>
                <c:pt idx="21">
                  <c:v>43435</c:v>
                </c:pt>
                <c:pt idx="22">
                  <c:v>43442</c:v>
                </c:pt>
                <c:pt idx="23">
                  <c:v>43449</c:v>
                </c:pt>
                <c:pt idx="24">
                  <c:v>43456</c:v>
                </c:pt>
                <c:pt idx="25">
                  <c:v>43463</c:v>
                </c:pt>
                <c:pt idx="26">
                  <c:v>43470</c:v>
                </c:pt>
                <c:pt idx="27">
                  <c:v>43477</c:v>
                </c:pt>
                <c:pt idx="28">
                  <c:v>43484</c:v>
                </c:pt>
                <c:pt idx="29">
                  <c:v>43491</c:v>
                </c:pt>
                <c:pt idx="30">
                  <c:v>43498</c:v>
                </c:pt>
                <c:pt idx="31">
                  <c:v>43505</c:v>
                </c:pt>
                <c:pt idx="32">
                  <c:v>43512</c:v>
                </c:pt>
                <c:pt idx="33">
                  <c:v>43519</c:v>
                </c:pt>
                <c:pt idx="34">
                  <c:v>43526</c:v>
                </c:pt>
                <c:pt idx="35">
                  <c:v>43533</c:v>
                </c:pt>
                <c:pt idx="36">
                  <c:v>43540</c:v>
                </c:pt>
                <c:pt idx="37">
                  <c:v>43547</c:v>
                </c:pt>
                <c:pt idx="38">
                  <c:v>43554</c:v>
                </c:pt>
                <c:pt idx="39">
                  <c:v>43561</c:v>
                </c:pt>
                <c:pt idx="40">
                  <c:v>43568</c:v>
                </c:pt>
                <c:pt idx="41">
                  <c:v>43575</c:v>
                </c:pt>
                <c:pt idx="42">
                  <c:v>43582</c:v>
                </c:pt>
                <c:pt idx="43">
                  <c:v>43589</c:v>
                </c:pt>
                <c:pt idx="44">
                  <c:v>43596</c:v>
                </c:pt>
                <c:pt idx="45">
                  <c:v>43603</c:v>
                </c:pt>
                <c:pt idx="46">
                  <c:v>43610</c:v>
                </c:pt>
                <c:pt idx="47">
                  <c:v>43617</c:v>
                </c:pt>
                <c:pt idx="48">
                  <c:v>43624</c:v>
                </c:pt>
                <c:pt idx="49">
                  <c:v>43631</c:v>
                </c:pt>
                <c:pt idx="50">
                  <c:v>43638</c:v>
                </c:pt>
                <c:pt idx="51">
                  <c:v>43645</c:v>
                </c:pt>
              </c:numCache>
            </c:numRef>
          </c:cat>
          <c:val>
            <c:numRef>
              <c:f>'Marketing_Weekly_Sales_Chart (20).xls'!Instant_Year4</c:f>
              <c:numCache>
                <c:formatCode>General</c:formatCode>
                <c:ptCount val="52"/>
                <c:pt idx="0">
                  <c:v>21370184</c:v>
                </c:pt>
                <c:pt idx="1">
                  <c:v>19875065</c:v>
                </c:pt>
                <c:pt idx="2">
                  <c:v>18871199</c:v>
                </c:pt>
                <c:pt idx="3">
                  <c:v>19430269</c:v>
                </c:pt>
                <c:pt idx="4">
                  <c:v>21970318</c:v>
                </c:pt>
                <c:pt idx="5">
                  <c:v>19673048</c:v>
                </c:pt>
                <c:pt idx="6">
                  <c:v>18891620</c:v>
                </c:pt>
                <c:pt idx="7">
                  <c:v>18989289</c:v>
                </c:pt>
                <c:pt idx="8">
                  <c:v>22027837</c:v>
                </c:pt>
                <c:pt idx="9">
                  <c:v>20159798</c:v>
                </c:pt>
                <c:pt idx="10">
                  <c:v>20271633</c:v>
                </c:pt>
                <c:pt idx="11">
                  <c:v>19163783</c:v>
                </c:pt>
                <c:pt idx="12">
                  <c:v>19746927</c:v>
                </c:pt>
                <c:pt idx="13">
                  <c:v>19317680</c:v>
                </c:pt>
                <c:pt idx="14">
                  <c:v>19181664</c:v>
                </c:pt>
                <c:pt idx="15">
                  <c:v>19254406</c:v>
                </c:pt>
                <c:pt idx="16">
                  <c:v>19431144</c:v>
                </c:pt>
                <c:pt idx="17">
                  <c:v>22048918</c:v>
                </c:pt>
                <c:pt idx="18">
                  <c:v>20198085</c:v>
                </c:pt>
                <c:pt idx="19">
                  <c:v>20452753</c:v>
                </c:pt>
                <c:pt idx="20">
                  <c:v>19769933</c:v>
                </c:pt>
                <c:pt idx="21">
                  <c:v>22331598</c:v>
                </c:pt>
                <c:pt idx="22">
                  <c:v>22693917</c:v>
                </c:pt>
                <c:pt idx="23">
                  <c:v>21769366</c:v>
                </c:pt>
                <c:pt idx="24">
                  <c:v>20916733</c:v>
                </c:pt>
                <c:pt idx="25">
                  <c:v>21507418</c:v>
                </c:pt>
                <c:pt idx="26">
                  <c:v>21914967</c:v>
                </c:pt>
                <c:pt idx="27">
                  <c:v>20987824</c:v>
                </c:pt>
                <c:pt idx="28">
                  <c:v>18421474</c:v>
                </c:pt>
                <c:pt idx="29">
                  <c:v>18899282</c:v>
                </c:pt>
                <c:pt idx="30">
                  <c:v>22154482</c:v>
                </c:pt>
                <c:pt idx="31">
                  <c:v>23562741</c:v>
                </c:pt>
                <c:pt idx="32">
                  <c:v>25440237</c:v>
                </c:pt>
                <c:pt idx="33">
                  <c:v>25215988</c:v>
                </c:pt>
                <c:pt idx="34">
                  <c:v>26852163</c:v>
                </c:pt>
                <c:pt idx="35">
                  <c:v>25447612</c:v>
                </c:pt>
                <c:pt idx="36">
                  <c:v>24816800</c:v>
                </c:pt>
                <c:pt idx="37">
                  <c:v>23552062</c:v>
                </c:pt>
                <c:pt idx="38">
                  <c:v>23226951</c:v>
                </c:pt>
                <c:pt idx="39">
                  <c:v>24989653</c:v>
                </c:pt>
                <c:pt idx="40">
                  <c:v>23247791</c:v>
                </c:pt>
                <c:pt idx="41">
                  <c:v>23510405</c:v>
                </c:pt>
                <c:pt idx="42">
                  <c:v>21975154</c:v>
                </c:pt>
                <c:pt idx="43">
                  <c:v>24669089</c:v>
                </c:pt>
                <c:pt idx="44">
                  <c:v>22890105</c:v>
                </c:pt>
                <c:pt idx="45">
                  <c:v>22119790</c:v>
                </c:pt>
                <c:pt idx="46">
                  <c:v>20922990</c:v>
                </c:pt>
                <c:pt idx="47">
                  <c:v>22127788</c:v>
                </c:pt>
                <c:pt idx="48">
                  <c:v>24048888</c:v>
                </c:pt>
                <c:pt idx="49">
                  <c:v>21525408</c:v>
                </c:pt>
                <c:pt idx="50">
                  <c:v>21560649</c:v>
                </c:pt>
                <c:pt idx="51">
                  <c:v>22218793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53-45D3-8BD8-89A49FBD21F7}"/>
            </c:ext>
          </c:extLst>
        </c:ser>
        <c:ser>
          <c:idx val="1"/>
          <c:order val="1"/>
          <c:tx>
            <c:v>FY17</c:v>
          </c:tx>
          <c:spPr>
            <a:ln w="28575">
              <a:solidFill>
                <a:srgbClr val="FF0000"/>
              </a:solidFill>
              <a:round/>
            </a:ln>
          </c:spPr>
          <c:marker>
            <c:symbol val="circle"/>
            <c:size val="9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</c:spPr>
          </c:marker>
          <c:cat>
            <c:numRef>
              <c:f>'Sales Data'!$C$12:$C$63</c:f>
              <c:numCache>
                <c:formatCode>m/d/yyyy</c:formatCode>
                <c:ptCount val="52"/>
                <c:pt idx="0">
                  <c:v>43288</c:v>
                </c:pt>
                <c:pt idx="1">
                  <c:v>43295</c:v>
                </c:pt>
                <c:pt idx="2">
                  <c:v>43302</c:v>
                </c:pt>
                <c:pt idx="3">
                  <c:v>43309</c:v>
                </c:pt>
                <c:pt idx="4">
                  <c:v>43316</c:v>
                </c:pt>
                <c:pt idx="5">
                  <c:v>43323</c:v>
                </c:pt>
                <c:pt idx="6">
                  <c:v>43330</c:v>
                </c:pt>
                <c:pt idx="7">
                  <c:v>43337</c:v>
                </c:pt>
                <c:pt idx="8">
                  <c:v>43344</c:v>
                </c:pt>
                <c:pt idx="9">
                  <c:v>43351</c:v>
                </c:pt>
                <c:pt idx="10">
                  <c:v>43358</c:v>
                </c:pt>
                <c:pt idx="11">
                  <c:v>43365</c:v>
                </c:pt>
                <c:pt idx="12">
                  <c:v>43372</c:v>
                </c:pt>
                <c:pt idx="13">
                  <c:v>43379</c:v>
                </c:pt>
                <c:pt idx="14">
                  <c:v>43386</c:v>
                </c:pt>
                <c:pt idx="15">
                  <c:v>43393</c:v>
                </c:pt>
                <c:pt idx="16">
                  <c:v>43400</c:v>
                </c:pt>
                <c:pt idx="17">
                  <c:v>43407</c:v>
                </c:pt>
                <c:pt idx="18">
                  <c:v>43414</c:v>
                </c:pt>
                <c:pt idx="19">
                  <c:v>43421</c:v>
                </c:pt>
                <c:pt idx="20">
                  <c:v>43428</c:v>
                </c:pt>
                <c:pt idx="21">
                  <c:v>43435</c:v>
                </c:pt>
                <c:pt idx="22">
                  <c:v>43442</c:v>
                </c:pt>
                <c:pt idx="23">
                  <c:v>43449</c:v>
                </c:pt>
                <c:pt idx="24">
                  <c:v>43456</c:v>
                </c:pt>
                <c:pt idx="25">
                  <c:v>43463</c:v>
                </c:pt>
                <c:pt idx="26">
                  <c:v>43470</c:v>
                </c:pt>
                <c:pt idx="27">
                  <c:v>43477</c:v>
                </c:pt>
                <c:pt idx="28">
                  <c:v>43484</c:v>
                </c:pt>
                <c:pt idx="29">
                  <c:v>43491</c:v>
                </c:pt>
                <c:pt idx="30">
                  <c:v>43498</c:v>
                </c:pt>
                <c:pt idx="31">
                  <c:v>43505</c:v>
                </c:pt>
                <c:pt idx="32">
                  <c:v>43512</c:v>
                </c:pt>
                <c:pt idx="33">
                  <c:v>43519</c:v>
                </c:pt>
                <c:pt idx="34">
                  <c:v>43526</c:v>
                </c:pt>
                <c:pt idx="35">
                  <c:v>43533</c:v>
                </c:pt>
                <c:pt idx="36">
                  <c:v>43540</c:v>
                </c:pt>
                <c:pt idx="37">
                  <c:v>43547</c:v>
                </c:pt>
                <c:pt idx="38">
                  <c:v>43554</c:v>
                </c:pt>
                <c:pt idx="39">
                  <c:v>43561</c:v>
                </c:pt>
                <c:pt idx="40">
                  <c:v>43568</c:v>
                </c:pt>
                <c:pt idx="41">
                  <c:v>43575</c:v>
                </c:pt>
                <c:pt idx="42">
                  <c:v>43582</c:v>
                </c:pt>
                <c:pt idx="43">
                  <c:v>43589</c:v>
                </c:pt>
                <c:pt idx="44">
                  <c:v>43596</c:v>
                </c:pt>
                <c:pt idx="45">
                  <c:v>43603</c:v>
                </c:pt>
                <c:pt idx="46">
                  <c:v>43610</c:v>
                </c:pt>
                <c:pt idx="47">
                  <c:v>43617</c:v>
                </c:pt>
                <c:pt idx="48">
                  <c:v>43624</c:v>
                </c:pt>
                <c:pt idx="49">
                  <c:v>43631</c:v>
                </c:pt>
                <c:pt idx="50">
                  <c:v>43638</c:v>
                </c:pt>
                <c:pt idx="51">
                  <c:v>43645</c:v>
                </c:pt>
              </c:numCache>
            </c:numRef>
          </c:cat>
          <c:val>
            <c:numRef>
              <c:f>'Marketing_Weekly_Sales_Chart (20).xls'!Instant_Year3</c:f>
              <c:numCache>
                <c:formatCode>General</c:formatCode>
                <c:ptCount val="52"/>
                <c:pt idx="0">
                  <c:v>22333355</c:v>
                </c:pt>
                <c:pt idx="1">
                  <c:v>20894361</c:v>
                </c:pt>
                <c:pt idx="2">
                  <c:v>19854540</c:v>
                </c:pt>
                <c:pt idx="3">
                  <c:v>19263241</c:v>
                </c:pt>
                <c:pt idx="4">
                  <c:v>21728722</c:v>
                </c:pt>
                <c:pt idx="5">
                  <c:v>19908034</c:v>
                </c:pt>
                <c:pt idx="6">
                  <c:v>19041253</c:v>
                </c:pt>
                <c:pt idx="7">
                  <c:v>19010081</c:v>
                </c:pt>
                <c:pt idx="8">
                  <c:v>20428016</c:v>
                </c:pt>
                <c:pt idx="9">
                  <c:v>21424792</c:v>
                </c:pt>
                <c:pt idx="10">
                  <c:v>20528054</c:v>
                </c:pt>
                <c:pt idx="11">
                  <c:v>19581184</c:v>
                </c:pt>
                <c:pt idx="12">
                  <c:v>19776787</c:v>
                </c:pt>
                <c:pt idx="13">
                  <c:v>22159814</c:v>
                </c:pt>
                <c:pt idx="14">
                  <c:v>17917242</c:v>
                </c:pt>
                <c:pt idx="15">
                  <c:v>19896681</c:v>
                </c:pt>
                <c:pt idx="16">
                  <c:v>19437878</c:v>
                </c:pt>
                <c:pt idx="17">
                  <c:v>22486523</c:v>
                </c:pt>
                <c:pt idx="18">
                  <c:v>21933673</c:v>
                </c:pt>
                <c:pt idx="19">
                  <c:v>21419444</c:v>
                </c:pt>
                <c:pt idx="20">
                  <c:v>20306337</c:v>
                </c:pt>
                <c:pt idx="21">
                  <c:v>20978777</c:v>
                </c:pt>
                <c:pt idx="22">
                  <c:v>23135970</c:v>
                </c:pt>
                <c:pt idx="23">
                  <c:v>23108291</c:v>
                </c:pt>
                <c:pt idx="24">
                  <c:v>23023858</c:v>
                </c:pt>
                <c:pt idx="25">
                  <c:v>22109428</c:v>
                </c:pt>
                <c:pt idx="26">
                  <c:v>23142215</c:v>
                </c:pt>
                <c:pt idx="27">
                  <c:v>21075084</c:v>
                </c:pt>
                <c:pt idx="28">
                  <c:v>21049509</c:v>
                </c:pt>
                <c:pt idx="29">
                  <c:v>20298543</c:v>
                </c:pt>
                <c:pt idx="30">
                  <c:v>24306278</c:v>
                </c:pt>
                <c:pt idx="31">
                  <c:v>26884240</c:v>
                </c:pt>
                <c:pt idx="32">
                  <c:v>25410519</c:v>
                </c:pt>
                <c:pt idx="33">
                  <c:v>28430055</c:v>
                </c:pt>
                <c:pt idx="34">
                  <c:v>32155075</c:v>
                </c:pt>
                <c:pt idx="35">
                  <c:v>29554544</c:v>
                </c:pt>
                <c:pt idx="36">
                  <c:v>27034516</c:v>
                </c:pt>
                <c:pt idx="37">
                  <c:v>24792185</c:v>
                </c:pt>
                <c:pt idx="38">
                  <c:v>23847919</c:v>
                </c:pt>
                <c:pt idx="39">
                  <c:v>25286241</c:v>
                </c:pt>
                <c:pt idx="40">
                  <c:v>23390133</c:v>
                </c:pt>
                <c:pt idx="41">
                  <c:v>23150440</c:v>
                </c:pt>
                <c:pt idx="42">
                  <c:v>22511671</c:v>
                </c:pt>
                <c:pt idx="43">
                  <c:v>25510142</c:v>
                </c:pt>
                <c:pt idx="44">
                  <c:v>24534705</c:v>
                </c:pt>
                <c:pt idx="45">
                  <c:v>23052534</c:v>
                </c:pt>
                <c:pt idx="46">
                  <c:v>22259719</c:v>
                </c:pt>
                <c:pt idx="47">
                  <c:v>23726083</c:v>
                </c:pt>
                <c:pt idx="48">
                  <c:v>26630554</c:v>
                </c:pt>
                <c:pt idx="49">
                  <c:v>24039024</c:v>
                </c:pt>
                <c:pt idx="50">
                  <c:v>23979519</c:v>
                </c:pt>
                <c:pt idx="51">
                  <c:v>24793701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53-45D3-8BD8-89A49FBD21F7}"/>
            </c:ext>
          </c:extLst>
        </c:ser>
        <c:ser>
          <c:idx val="6"/>
          <c:order val="2"/>
          <c:tx>
            <c:v>FY18</c:v>
          </c:tx>
          <c:spPr>
            <a:ln w="28575">
              <a:solidFill>
                <a:srgbClr val="00B0F0"/>
              </a:solidFill>
            </a:ln>
          </c:spPr>
          <c:marker>
            <c:symbol val="circle"/>
            <c:size val="9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'Sales Data'!$C$12:$C$63</c:f>
              <c:numCache>
                <c:formatCode>m/d/yyyy</c:formatCode>
                <c:ptCount val="52"/>
                <c:pt idx="0">
                  <c:v>43288</c:v>
                </c:pt>
                <c:pt idx="1">
                  <c:v>43295</c:v>
                </c:pt>
                <c:pt idx="2">
                  <c:v>43302</c:v>
                </c:pt>
                <c:pt idx="3">
                  <c:v>43309</c:v>
                </c:pt>
                <c:pt idx="4">
                  <c:v>43316</c:v>
                </c:pt>
                <c:pt idx="5">
                  <c:v>43323</c:v>
                </c:pt>
                <c:pt idx="6">
                  <c:v>43330</c:v>
                </c:pt>
                <c:pt idx="7">
                  <c:v>43337</c:v>
                </c:pt>
                <c:pt idx="8">
                  <c:v>43344</c:v>
                </c:pt>
                <c:pt idx="9">
                  <c:v>43351</c:v>
                </c:pt>
                <c:pt idx="10">
                  <c:v>43358</c:v>
                </c:pt>
                <c:pt idx="11">
                  <c:v>43365</c:v>
                </c:pt>
                <c:pt idx="12">
                  <c:v>43372</c:v>
                </c:pt>
                <c:pt idx="13">
                  <c:v>43379</c:v>
                </c:pt>
                <c:pt idx="14">
                  <c:v>43386</c:v>
                </c:pt>
                <c:pt idx="15">
                  <c:v>43393</c:v>
                </c:pt>
                <c:pt idx="16">
                  <c:v>43400</c:v>
                </c:pt>
                <c:pt idx="17">
                  <c:v>43407</c:v>
                </c:pt>
                <c:pt idx="18">
                  <c:v>43414</c:v>
                </c:pt>
                <c:pt idx="19">
                  <c:v>43421</c:v>
                </c:pt>
                <c:pt idx="20">
                  <c:v>43428</c:v>
                </c:pt>
                <c:pt idx="21">
                  <c:v>43435</c:v>
                </c:pt>
                <c:pt idx="22">
                  <c:v>43442</c:v>
                </c:pt>
                <c:pt idx="23">
                  <c:v>43449</c:v>
                </c:pt>
                <c:pt idx="24">
                  <c:v>43456</c:v>
                </c:pt>
                <c:pt idx="25">
                  <c:v>43463</c:v>
                </c:pt>
                <c:pt idx="26">
                  <c:v>43470</c:v>
                </c:pt>
                <c:pt idx="27">
                  <c:v>43477</c:v>
                </c:pt>
                <c:pt idx="28">
                  <c:v>43484</c:v>
                </c:pt>
                <c:pt idx="29">
                  <c:v>43491</c:v>
                </c:pt>
                <c:pt idx="30">
                  <c:v>43498</c:v>
                </c:pt>
                <c:pt idx="31">
                  <c:v>43505</c:v>
                </c:pt>
                <c:pt idx="32">
                  <c:v>43512</c:v>
                </c:pt>
                <c:pt idx="33">
                  <c:v>43519</c:v>
                </c:pt>
                <c:pt idx="34">
                  <c:v>43526</c:v>
                </c:pt>
                <c:pt idx="35">
                  <c:v>43533</c:v>
                </c:pt>
                <c:pt idx="36">
                  <c:v>43540</c:v>
                </c:pt>
                <c:pt idx="37">
                  <c:v>43547</c:v>
                </c:pt>
                <c:pt idx="38">
                  <c:v>43554</c:v>
                </c:pt>
                <c:pt idx="39">
                  <c:v>43561</c:v>
                </c:pt>
                <c:pt idx="40">
                  <c:v>43568</c:v>
                </c:pt>
                <c:pt idx="41">
                  <c:v>43575</c:v>
                </c:pt>
                <c:pt idx="42">
                  <c:v>43582</c:v>
                </c:pt>
                <c:pt idx="43">
                  <c:v>43589</c:v>
                </c:pt>
                <c:pt idx="44">
                  <c:v>43596</c:v>
                </c:pt>
                <c:pt idx="45">
                  <c:v>43603</c:v>
                </c:pt>
                <c:pt idx="46">
                  <c:v>43610</c:v>
                </c:pt>
                <c:pt idx="47">
                  <c:v>43617</c:v>
                </c:pt>
                <c:pt idx="48">
                  <c:v>43624</c:v>
                </c:pt>
                <c:pt idx="49">
                  <c:v>43631</c:v>
                </c:pt>
                <c:pt idx="50">
                  <c:v>43638</c:v>
                </c:pt>
                <c:pt idx="51">
                  <c:v>43645</c:v>
                </c:pt>
              </c:numCache>
            </c:numRef>
          </c:cat>
          <c:val>
            <c:numRef>
              <c:f>'Marketing_Weekly_Sales_Chart (20).xls'!Instant_Year2</c:f>
              <c:numCache>
                <c:formatCode>General</c:formatCode>
                <c:ptCount val="52"/>
                <c:pt idx="0">
                  <c:v>24983582</c:v>
                </c:pt>
                <c:pt idx="1">
                  <c:v>22984171</c:v>
                </c:pt>
                <c:pt idx="2">
                  <c:v>22647330</c:v>
                </c:pt>
                <c:pt idx="3">
                  <c:v>21622387</c:v>
                </c:pt>
                <c:pt idx="4">
                  <c:v>24204928</c:v>
                </c:pt>
                <c:pt idx="5">
                  <c:v>23895408</c:v>
                </c:pt>
                <c:pt idx="6">
                  <c:v>21733630</c:v>
                </c:pt>
                <c:pt idx="7">
                  <c:v>20182946</c:v>
                </c:pt>
                <c:pt idx="8">
                  <c:v>21959466</c:v>
                </c:pt>
                <c:pt idx="9">
                  <c:v>22862718</c:v>
                </c:pt>
                <c:pt idx="10">
                  <c:v>20446766</c:v>
                </c:pt>
                <c:pt idx="11">
                  <c:v>21141764</c:v>
                </c:pt>
                <c:pt idx="12">
                  <c:v>20808440</c:v>
                </c:pt>
                <c:pt idx="13">
                  <c:v>23285698</c:v>
                </c:pt>
                <c:pt idx="14">
                  <c:v>21855849</c:v>
                </c:pt>
                <c:pt idx="15">
                  <c:v>20828747</c:v>
                </c:pt>
                <c:pt idx="16">
                  <c:v>20286842</c:v>
                </c:pt>
                <c:pt idx="17">
                  <c:v>21494611</c:v>
                </c:pt>
                <c:pt idx="18">
                  <c:v>22967271</c:v>
                </c:pt>
                <c:pt idx="19">
                  <c:v>21588716</c:v>
                </c:pt>
                <c:pt idx="20">
                  <c:v>21932576</c:v>
                </c:pt>
                <c:pt idx="21">
                  <c:v>22036151</c:v>
                </c:pt>
                <c:pt idx="22">
                  <c:v>24396927</c:v>
                </c:pt>
                <c:pt idx="23">
                  <c:v>24211335</c:v>
                </c:pt>
                <c:pt idx="24">
                  <c:v>25748790</c:v>
                </c:pt>
                <c:pt idx="25">
                  <c:v>24054246</c:v>
                </c:pt>
                <c:pt idx="26">
                  <c:v>22235709</c:v>
                </c:pt>
                <c:pt idx="27">
                  <c:v>22975774</c:v>
                </c:pt>
                <c:pt idx="28">
                  <c:v>22082906</c:v>
                </c:pt>
                <c:pt idx="29">
                  <c:v>22061137</c:v>
                </c:pt>
                <c:pt idx="30">
                  <c:v>23146852</c:v>
                </c:pt>
                <c:pt idx="31">
                  <c:v>24639279</c:v>
                </c:pt>
                <c:pt idx="32">
                  <c:v>24058332</c:v>
                </c:pt>
                <c:pt idx="33">
                  <c:v>25389601</c:v>
                </c:pt>
                <c:pt idx="34">
                  <c:v>31265145</c:v>
                </c:pt>
                <c:pt idx="35">
                  <c:v>33379066</c:v>
                </c:pt>
                <c:pt idx="36">
                  <c:v>31054419</c:v>
                </c:pt>
                <c:pt idx="37">
                  <c:v>30974628</c:v>
                </c:pt>
                <c:pt idx="38">
                  <c:v>29028383</c:v>
                </c:pt>
                <c:pt idx="39">
                  <c:v>29053982</c:v>
                </c:pt>
                <c:pt idx="40">
                  <c:v>27284397</c:v>
                </c:pt>
                <c:pt idx="41">
                  <c:v>25622989</c:v>
                </c:pt>
                <c:pt idx="42">
                  <c:v>25509948</c:v>
                </c:pt>
                <c:pt idx="43">
                  <c:v>25865601</c:v>
                </c:pt>
                <c:pt idx="44">
                  <c:v>25111420</c:v>
                </c:pt>
                <c:pt idx="45">
                  <c:v>25440592</c:v>
                </c:pt>
                <c:pt idx="46">
                  <c:v>23340468</c:v>
                </c:pt>
                <c:pt idx="47">
                  <c:v>24634099</c:v>
                </c:pt>
                <c:pt idx="48">
                  <c:v>25189674</c:v>
                </c:pt>
                <c:pt idx="49">
                  <c:v>24362648</c:v>
                </c:pt>
                <c:pt idx="50">
                  <c:v>22847474</c:v>
                </c:pt>
                <c:pt idx="51">
                  <c:v>24505384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53-45D3-8BD8-89A49FBD21F7}"/>
            </c:ext>
          </c:extLst>
        </c:ser>
        <c:ser>
          <c:idx val="5"/>
          <c:order val="3"/>
          <c:tx>
            <c:v>FY19</c:v>
          </c:tx>
          <c:spPr>
            <a:ln w="28575">
              <a:solidFill>
                <a:schemeClr val="accent2">
                  <a:lumMod val="50000"/>
                </a:schemeClr>
              </a:solidFill>
            </a:ln>
          </c:spPr>
          <c:marker>
            <c:symbol val="circle"/>
            <c:size val="9"/>
            <c:spPr>
              <a:solidFill>
                <a:srgbClr val="800000"/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cat>
            <c:numRef>
              <c:f>'Sales Data'!$C$12:$C$63</c:f>
              <c:numCache>
                <c:formatCode>m/d/yyyy</c:formatCode>
                <c:ptCount val="52"/>
                <c:pt idx="0">
                  <c:v>43288</c:v>
                </c:pt>
                <c:pt idx="1">
                  <c:v>43295</c:v>
                </c:pt>
                <c:pt idx="2">
                  <c:v>43302</c:v>
                </c:pt>
                <c:pt idx="3">
                  <c:v>43309</c:v>
                </c:pt>
                <c:pt idx="4">
                  <c:v>43316</c:v>
                </c:pt>
                <c:pt idx="5">
                  <c:v>43323</c:v>
                </c:pt>
                <c:pt idx="6">
                  <c:v>43330</c:v>
                </c:pt>
                <c:pt idx="7">
                  <c:v>43337</c:v>
                </c:pt>
                <c:pt idx="8">
                  <c:v>43344</c:v>
                </c:pt>
                <c:pt idx="9">
                  <c:v>43351</c:v>
                </c:pt>
                <c:pt idx="10">
                  <c:v>43358</c:v>
                </c:pt>
                <c:pt idx="11">
                  <c:v>43365</c:v>
                </c:pt>
                <c:pt idx="12">
                  <c:v>43372</c:v>
                </c:pt>
                <c:pt idx="13">
                  <c:v>43379</c:v>
                </c:pt>
                <c:pt idx="14">
                  <c:v>43386</c:v>
                </c:pt>
                <c:pt idx="15">
                  <c:v>43393</c:v>
                </c:pt>
                <c:pt idx="16">
                  <c:v>43400</c:v>
                </c:pt>
                <c:pt idx="17">
                  <c:v>43407</c:v>
                </c:pt>
                <c:pt idx="18">
                  <c:v>43414</c:v>
                </c:pt>
                <c:pt idx="19">
                  <c:v>43421</c:v>
                </c:pt>
                <c:pt idx="20">
                  <c:v>43428</c:v>
                </c:pt>
                <c:pt idx="21">
                  <c:v>43435</c:v>
                </c:pt>
                <c:pt idx="22">
                  <c:v>43442</c:v>
                </c:pt>
                <c:pt idx="23">
                  <c:v>43449</c:v>
                </c:pt>
                <c:pt idx="24">
                  <c:v>43456</c:v>
                </c:pt>
                <c:pt idx="25">
                  <c:v>43463</c:v>
                </c:pt>
                <c:pt idx="26">
                  <c:v>43470</c:v>
                </c:pt>
                <c:pt idx="27">
                  <c:v>43477</c:v>
                </c:pt>
                <c:pt idx="28">
                  <c:v>43484</c:v>
                </c:pt>
                <c:pt idx="29">
                  <c:v>43491</c:v>
                </c:pt>
                <c:pt idx="30">
                  <c:v>43498</c:v>
                </c:pt>
                <c:pt idx="31">
                  <c:v>43505</c:v>
                </c:pt>
                <c:pt idx="32">
                  <c:v>43512</c:v>
                </c:pt>
                <c:pt idx="33">
                  <c:v>43519</c:v>
                </c:pt>
                <c:pt idx="34">
                  <c:v>43526</c:v>
                </c:pt>
                <c:pt idx="35">
                  <c:v>43533</c:v>
                </c:pt>
                <c:pt idx="36">
                  <c:v>43540</c:v>
                </c:pt>
                <c:pt idx="37">
                  <c:v>43547</c:v>
                </c:pt>
                <c:pt idx="38">
                  <c:v>43554</c:v>
                </c:pt>
                <c:pt idx="39">
                  <c:v>43561</c:v>
                </c:pt>
                <c:pt idx="40">
                  <c:v>43568</c:v>
                </c:pt>
                <c:pt idx="41">
                  <c:v>43575</c:v>
                </c:pt>
                <c:pt idx="42">
                  <c:v>43582</c:v>
                </c:pt>
                <c:pt idx="43">
                  <c:v>43589</c:v>
                </c:pt>
                <c:pt idx="44">
                  <c:v>43596</c:v>
                </c:pt>
                <c:pt idx="45">
                  <c:v>43603</c:v>
                </c:pt>
                <c:pt idx="46">
                  <c:v>43610</c:v>
                </c:pt>
                <c:pt idx="47">
                  <c:v>43617</c:v>
                </c:pt>
                <c:pt idx="48">
                  <c:v>43624</c:v>
                </c:pt>
                <c:pt idx="49">
                  <c:v>43631</c:v>
                </c:pt>
                <c:pt idx="50">
                  <c:v>43638</c:v>
                </c:pt>
                <c:pt idx="51">
                  <c:v>43645</c:v>
                </c:pt>
              </c:numCache>
            </c:numRef>
          </c:cat>
          <c:val>
            <c:numRef>
              <c:f>'Marketing_Weekly_Sales_Chart (20).xls'!Instant_Year1</c:f>
              <c:numCache>
                <c:formatCode>General</c:formatCode>
                <c:ptCount val="52"/>
                <c:pt idx="0">
                  <c:v>26636331</c:v>
                </c:pt>
                <c:pt idx="1">
                  <c:v>25534714</c:v>
                </c:pt>
                <c:pt idx="2">
                  <c:v>24832416</c:v>
                </c:pt>
                <c:pt idx="3">
                  <c:v>23604566</c:v>
                </c:pt>
                <c:pt idx="4">
                  <c:v>28581589</c:v>
                </c:pt>
                <c:pt idx="5">
                  <c:v>28067986</c:v>
                </c:pt>
                <c:pt idx="6">
                  <c:v>26687757</c:v>
                </c:pt>
                <c:pt idx="7">
                  <c:v>25713794</c:v>
                </c:pt>
                <c:pt idx="8">
                  <c:v>27345474</c:v>
                </c:pt>
                <c:pt idx="9">
                  <c:v>27384104</c:v>
                </c:pt>
                <c:pt idx="10">
                  <c:v>22717271</c:v>
                </c:pt>
                <c:pt idx="11">
                  <c:v>23915131</c:v>
                </c:pt>
                <c:pt idx="12">
                  <c:v>23663709</c:v>
                </c:pt>
                <c:pt idx="13">
                  <c:v>26578319</c:v>
                </c:pt>
                <c:pt idx="14">
                  <c:v>24625822</c:v>
                </c:pt>
                <c:pt idx="15">
                  <c:v>24000772</c:v>
                </c:pt>
                <c:pt idx="16">
                  <c:v>23251684</c:v>
                </c:pt>
                <c:pt idx="17">
                  <c:v>25615710</c:v>
                </c:pt>
                <c:pt idx="18">
                  <c:v>26852937</c:v>
                </c:pt>
                <c:pt idx="19">
                  <c:v>27621169</c:v>
                </c:pt>
                <c:pt idx="20">
                  <c:v>28332198</c:v>
                </c:pt>
                <c:pt idx="21">
                  <c:v>28273190</c:v>
                </c:pt>
                <c:pt idx="22">
                  <c:v>29038338</c:v>
                </c:pt>
                <c:pt idx="23">
                  <c:v>26393824</c:v>
                </c:pt>
                <c:pt idx="24">
                  <c:v>28051881</c:v>
                </c:pt>
                <c:pt idx="25">
                  <c:v>26148578</c:v>
                </c:pt>
                <c:pt idx="26">
                  <c:v>26887089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53-45D3-8BD8-89A49FBD2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353088"/>
        <c:axId val="118805248"/>
      </c:lineChart>
      <c:dateAx>
        <c:axId val="117353088"/>
        <c:scaling>
          <c:orientation val="minMax"/>
        </c:scaling>
        <c:delete val="0"/>
        <c:axPos val="b"/>
        <c:numFmt formatCode="mmm\ d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805248"/>
        <c:crosses val="autoZero"/>
        <c:auto val="1"/>
        <c:lblOffset val="100"/>
        <c:baseTimeUnit val="days"/>
        <c:majorUnit val="7"/>
        <c:majorTimeUnit val="days"/>
        <c:minorUnit val="1"/>
        <c:minorTimeUnit val="days"/>
      </c:dateAx>
      <c:valAx>
        <c:axId val="118805248"/>
        <c:scaling>
          <c:orientation val="minMax"/>
          <c:max val="35000000"/>
          <c:min val="15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969696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Sales (Millions)</a:t>
                </a:r>
              </a:p>
            </c:rich>
          </c:tx>
          <c:layout>
            <c:manualLayout>
              <c:xMode val="edge"/>
              <c:yMode val="edge"/>
              <c:x val="7.0914182602174721E-3"/>
              <c:y val="0.34534087511212991"/>
            </c:manualLayout>
          </c:layout>
          <c:overlay val="0"/>
          <c:spPr>
            <a:noFill/>
            <a:ln w="25400">
              <a:noFill/>
            </a:ln>
          </c:spPr>
        </c:title>
        <c:numFmt formatCode="\$#,##0" sourceLinked="0"/>
        <c:majorTickMark val="out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7353088"/>
        <c:crosses val="autoZero"/>
        <c:crossBetween val="between"/>
        <c:majorUnit val="5000000"/>
        <c:minorUnit val="500000"/>
        <c:dispUnits>
          <c:builtInUnit val="millions"/>
        </c:dispUnits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386190007499058"/>
          <c:y val="2.4609558033433742E-2"/>
          <c:w val="0.17821780089988751"/>
          <c:h val="0.1745021050221071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span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7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SCEL</a:t>
            </a:r>
          </a:p>
          <a:p>
            <a:pPr>
              <a:defRPr sz="17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Draw Game Revenue</a:t>
            </a:r>
            <a:r>
              <a:rPr lang="en-US" baseline="0" dirty="0" smtClean="0"/>
              <a:t> Trends</a:t>
            </a:r>
          </a:p>
          <a:p>
            <a:pPr>
              <a:defRPr sz="17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baseline="0" dirty="0" smtClean="0"/>
              <a:t>All Draw Games</a:t>
            </a:r>
            <a:endParaRPr lang="en-US" dirty="0"/>
          </a:p>
        </c:rich>
      </c:tx>
      <c:layout>
        <c:manualLayout>
          <c:xMode val="edge"/>
          <c:yMode val="edge"/>
          <c:x val="0.28884755389182909"/>
          <c:y val="1.202607174103237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344223419440992E-2"/>
          <c:y val="0.15936657917760277"/>
          <c:w val="0.91152346088317904"/>
          <c:h val="0.71372685686055615"/>
        </c:manualLayout>
      </c:layout>
      <c:lineChart>
        <c:grouping val="standard"/>
        <c:varyColors val="0"/>
        <c:ser>
          <c:idx val="7"/>
          <c:order val="0"/>
          <c:tx>
            <c:v>FY16</c:v>
          </c:tx>
          <c:spPr>
            <a:ln w="28575">
              <a:solidFill>
                <a:srgbClr val="92D050"/>
              </a:solidFill>
            </a:ln>
          </c:spPr>
          <c:marker>
            <c:symbol val="circle"/>
            <c:size val="9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</c:spPr>
          </c:marker>
          <c:cat>
            <c:numRef>
              <c:f>'Sales Data'!$C$12:$C$63</c:f>
              <c:numCache>
                <c:formatCode>m/d/yyyy</c:formatCode>
                <c:ptCount val="52"/>
                <c:pt idx="0">
                  <c:v>43288</c:v>
                </c:pt>
                <c:pt idx="1">
                  <c:v>43295</c:v>
                </c:pt>
                <c:pt idx="2">
                  <c:v>43302</c:v>
                </c:pt>
                <c:pt idx="3">
                  <c:v>43309</c:v>
                </c:pt>
                <c:pt idx="4">
                  <c:v>43316</c:v>
                </c:pt>
                <c:pt idx="5">
                  <c:v>43323</c:v>
                </c:pt>
                <c:pt idx="6">
                  <c:v>43330</c:v>
                </c:pt>
                <c:pt idx="7">
                  <c:v>43337</c:v>
                </c:pt>
                <c:pt idx="8">
                  <c:v>43344</c:v>
                </c:pt>
                <c:pt idx="9">
                  <c:v>43351</c:v>
                </c:pt>
                <c:pt idx="10">
                  <c:v>43358</c:v>
                </c:pt>
                <c:pt idx="11">
                  <c:v>43365</c:v>
                </c:pt>
                <c:pt idx="12">
                  <c:v>43372</c:v>
                </c:pt>
                <c:pt idx="13">
                  <c:v>43379</c:v>
                </c:pt>
                <c:pt idx="14">
                  <c:v>43386</c:v>
                </c:pt>
                <c:pt idx="15">
                  <c:v>43393</c:v>
                </c:pt>
                <c:pt idx="16">
                  <c:v>43400</c:v>
                </c:pt>
                <c:pt idx="17">
                  <c:v>43407</c:v>
                </c:pt>
                <c:pt idx="18">
                  <c:v>43414</c:v>
                </c:pt>
                <c:pt idx="19">
                  <c:v>43421</c:v>
                </c:pt>
                <c:pt idx="20">
                  <c:v>43428</c:v>
                </c:pt>
                <c:pt idx="21">
                  <c:v>43435</c:v>
                </c:pt>
                <c:pt idx="22">
                  <c:v>43442</c:v>
                </c:pt>
                <c:pt idx="23">
                  <c:v>43449</c:v>
                </c:pt>
                <c:pt idx="24">
                  <c:v>43456</c:v>
                </c:pt>
                <c:pt idx="25">
                  <c:v>43463</c:v>
                </c:pt>
                <c:pt idx="26">
                  <c:v>43470</c:v>
                </c:pt>
                <c:pt idx="27">
                  <c:v>43477</c:v>
                </c:pt>
                <c:pt idx="28">
                  <c:v>43484</c:v>
                </c:pt>
                <c:pt idx="29">
                  <c:v>43491</c:v>
                </c:pt>
                <c:pt idx="30">
                  <c:v>43498</c:v>
                </c:pt>
                <c:pt idx="31">
                  <c:v>43505</c:v>
                </c:pt>
                <c:pt idx="32">
                  <c:v>43512</c:v>
                </c:pt>
                <c:pt idx="33">
                  <c:v>43519</c:v>
                </c:pt>
                <c:pt idx="34">
                  <c:v>43526</c:v>
                </c:pt>
                <c:pt idx="35">
                  <c:v>43533</c:v>
                </c:pt>
                <c:pt idx="36">
                  <c:v>43540</c:v>
                </c:pt>
                <c:pt idx="37">
                  <c:v>43547</c:v>
                </c:pt>
                <c:pt idx="38">
                  <c:v>43554</c:v>
                </c:pt>
                <c:pt idx="39">
                  <c:v>43561</c:v>
                </c:pt>
                <c:pt idx="40">
                  <c:v>43568</c:v>
                </c:pt>
                <c:pt idx="41">
                  <c:v>43575</c:v>
                </c:pt>
                <c:pt idx="42">
                  <c:v>43582</c:v>
                </c:pt>
                <c:pt idx="43">
                  <c:v>43589</c:v>
                </c:pt>
                <c:pt idx="44">
                  <c:v>43596</c:v>
                </c:pt>
                <c:pt idx="45">
                  <c:v>43603</c:v>
                </c:pt>
                <c:pt idx="46">
                  <c:v>43610</c:v>
                </c:pt>
                <c:pt idx="47">
                  <c:v>43617</c:v>
                </c:pt>
                <c:pt idx="48">
                  <c:v>43624</c:v>
                </c:pt>
                <c:pt idx="49">
                  <c:v>43631</c:v>
                </c:pt>
                <c:pt idx="50">
                  <c:v>43638</c:v>
                </c:pt>
                <c:pt idx="51">
                  <c:v>43645</c:v>
                </c:pt>
              </c:numCache>
            </c:numRef>
          </c:cat>
          <c:val>
            <c:numRef>
              <c:f>'Marketing_Weekly_Sales_Chart (20).xls'!Online_Year4</c:f>
              <c:numCache>
                <c:formatCode>General</c:formatCode>
                <c:ptCount val="52"/>
                <c:pt idx="0">
                  <c:v>7824756</c:v>
                </c:pt>
                <c:pt idx="1">
                  <c:v>7711543.5</c:v>
                </c:pt>
                <c:pt idx="2">
                  <c:v>7259069</c:v>
                </c:pt>
                <c:pt idx="3">
                  <c:v>7396436.5</c:v>
                </c:pt>
                <c:pt idx="4">
                  <c:v>7513115</c:v>
                </c:pt>
                <c:pt idx="5">
                  <c:v>7234533.5</c:v>
                </c:pt>
                <c:pt idx="6">
                  <c:v>7016830</c:v>
                </c:pt>
                <c:pt idx="7">
                  <c:v>7180953.5</c:v>
                </c:pt>
                <c:pt idx="8">
                  <c:v>7778412.5</c:v>
                </c:pt>
                <c:pt idx="9">
                  <c:v>7495837.5</c:v>
                </c:pt>
                <c:pt idx="10">
                  <c:v>7653643.5</c:v>
                </c:pt>
                <c:pt idx="11">
                  <c:v>7978316</c:v>
                </c:pt>
                <c:pt idx="12">
                  <c:v>8475294.5</c:v>
                </c:pt>
                <c:pt idx="13">
                  <c:v>7345593</c:v>
                </c:pt>
                <c:pt idx="14">
                  <c:v>7147879.5</c:v>
                </c:pt>
                <c:pt idx="15">
                  <c:v>7272424</c:v>
                </c:pt>
                <c:pt idx="16">
                  <c:v>7671595</c:v>
                </c:pt>
                <c:pt idx="17">
                  <c:v>8282392</c:v>
                </c:pt>
                <c:pt idx="18">
                  <c:v>8055428</c:v>
                </c:pt>
                <c:pt idx="19">
                  <c:v>7558684.5</c:v>
                </c:pt>
                <c:pt idx="20">
                  <c:v>7365610.5</c:v>
                </c:pt>
                <c:pt idx="21">
                  <c:v>8435904.5</c:v>
                </c:pt>
                <c:pt idx="22">
                  <c:v>8357569.5</c:v>
                </c:pt>
                <c:pt idx="23">
                  <c:v>8562522</c:v>
                </c:pt>
                <c:pt idx="24">
                  <c:v>8409184.5</c:v>
                </c:pt>
                <c:pt idx="25">
                  <c:v>10101703</c:v>
                </c:pt>
                <c:pt idx="26">
                  <c:v>28877375.5</c:v>
                </c:pt>
                <c:pt idx="27">
                  <c:v>27706656</c:v>
                </c:pt>
                <c:pt idx="28">
                  <c:v>7770104.5</c:v>
                </c:pt>
                <c:pt idx="29">
                  <c:v>7837024</c:v>
                </c:pt>
                <c:pt idx="30">
                  <c:v>8574959</c:v>
                </c:pt>
                <c:pt idx="31">
                  <c:v>8431439.5</c:v>
                </c:pt>
                <c:pt idx="32">
                  <c:v>8559287.5</c:v>
                </c:pt>
                <c:pt idx="33">
                  <c:v>8928130</c:v>
                </c:pt>
                <c:pt idx="34">
                  <c:v>9305761</c:v>
                </c:pt>
                <c:pt idx="35">
                  <c:v>8514555</c:v>
                </c:pt>
                <c:pt idx="36">
                  <c:v>8043182</c:v>
                </c:pt>
                <c:pt idx="37">
                  <c:v>7989001</c:v>
                </c:pt>
                <c:pt idx="38">
                  <c:v>8378677</c:v>
                </c:pt>
                <c:pt idx="39">
                  <c:v>8714541</c:v>
                </c:pt>
                <c:pt idx="40">
                  <c:v>8468161</c:v>
                </c:pt>
                <c:pt idx="41">
                  <c:v>8543286</c:v>
                </c:pt>
                <c:pt idx="42">
                  <c:v>8854184.5</c:v>
                </c:pt>
                <c:pt idx="43">
                  <c:v>11340641</c:v>
                </c:pt>
                <c:pt idx="44">
                  <c:v>8041628.5</c:v>
                </c:pt>
                <c:pt idx="45">
                  <c:v>7999270.5</c:v>
                </c:pt>
                <c:pt idx="46">
                  <c:v>7796510.5</c:v>
                </c:pt>
                <c:pt idx="47">
                  <c:v>8163945</c:v>
                </c:pt>
                <c:pt idx="48">
                  <c:v>8058132</c:v>
                </c:pt>
                <c:pt idx="49">
                  <c:v>8174203</c:v>
                </c:pt>
                <c:pt idx="50">
                  <c:v>8536242.5</c:v>
                </c:pt>
                <c:pt idx="51">
                  <c:v>10018635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7C-47CF-91CD-267013B26CD9}"/>
            </c:ext>
          </c:extLst>
        </c:ser>
        <c:ser>
          <c:idx val="0"/>
          <c:order val="1"/>
          <c:tx>
            <c:v>FY17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'Sales Data'!$C$12:$C$63</c:f>
              <c:numCache>
                <c:formatCode>m/d/yyyy</c:formatCode>
                <c:ptCount val="52"/>
                <c:pt idx="0">
                  <c:v>43288</c:v>
                </c:pt>
                <c:pt idx="1">
                  <c:v>43295</c:v>
                </c:pt>
                <c:pt idx="2">
                  <c:v>43302</c:v>
                </c:pt>
                <c:pt idx="3">
                  <c:v>43309</c:v>
                </c:pt>
                <c:pt idx="4">
                  <c:v>43316</c:v>
                </c:pt>
                <c:pt idx="5">
                  <c:v>43323</c:v>
                </c:pt>
                <c:pt idx="6">
                  <c:v>43330</c:v>
                </c:pt>
                <c:pt idx="7">
                  <c:v>43337</c:v>
                </c:pt>
                <c:pt idx="8">
                  <c:v>43344</c:v>
                </c:pt>
                <c:pt idx="9">
                  <c:v>43351</c:v>
                </c:pt>
                <c:pt idx="10">
                  <c:v>43358</c:v>
                </c:pt>
                <c:pt idx="11">
                  <c:v>43365</c:v>
                </c:pt>
                <c:pt idx="12">
                  <c:v>43372</c:v>
                </c:pt>
                <c:pt idx="13">
                  <c:v>43379</c:v>
                </c:pt>
                <c:pt idx="14">
                  <c:v>43386</c:v>
                </c:pt>
                <c:pt idx="15">
                  <c:v>43393</c:v>
                </c:pt>
                <c:pt idx="16">
                  <c:v>43400</c:v>
                </c:pt>
                <c:pt idx="17">
                  <c:v>43407</c:v>
                </c:pt>
                <c:pt idx="18">
                  <c:v>43414</c:v>
                </c:pt>
                <c:pt idx="19">
                  <c:v>43421</c:v>
                </c:pt>
                <c:pt idx="20">
                  <c:v>43428</c:v>
                </c:pt>
                <c:pt idx="21">
                  <c:v>43435</c:v>
                </c:pt>
                <c:pt idx="22">
                  <c:v>43442</c:v>
                </c:pt>
                <c:pt idx="23">
                  <c:v>43449</c:v>
                </c:pt>
                <c:pt idx="24">
                  <c:v>43456</c:v>
                </c:pt>
                <c:pt idx="25">
                  <c:v>43463</c:v>
                </c:pt>
                <c:pt idx="26">
                  <c:v>43470</c:v>
                </c:pt>
                <c:pt idx="27">
                  <c:v>43477</c:v>
                </c:pt>
                <c:pt idx="28">
                  <c:v>43484</c:v>
                </c:pt>
                <c:pt idx="29">
                  <c:v>43491</c:v>
                </c:pt>
                <c:pt idx="30">
                  <c:v>43498</c:v>
                </c:pt>
                <c:pt idx="31">
                  <c:v>43505</c:v>
                </c:pt>
                <c:pt idx="32">
                  <c:v>43512</c:v>
                </c:pt>
                <c:pt idx="33">
                  <c:v>43519</c:v>
                </c:pt>
                <c:pt idx="34">
                  <c:v>43526</c:v>
                </c:pt>
                <c:pt idx="35">
                  <c:v>43533</c:v>
                </c:pt>
                <c:pt idx="36">
                  <c:v>43540</c:v>
                </c:pt>
                <c:pt idx="37">
                  <c:v>43547</c:v>
                </c:pt>
                <c:pt idx="38">
                  <c:v>43554</c:v>
                </c:pt>
                <c:pt idx="39">
                  <c:v>43561</c:v>
                </c:pt>
                <c:pt idx="40">
                  <c:v>43568</c:v>
                </c:pt>
                <c:pt idx="41">
                  <c:v>43575</c:v>
                </c:pt>
                <c:pt idx="42">
                  <c:v>43582</c:v>
                </c:pt>
                <c:pt idx="43">
                  <c:v>43589</c:v>
                </c:pt>
                <c:pt idx="44">
                  <c:v>43596</c:v>
                </c:pt>
                <c:pt idx="45">
                  <c:v>43603</c:v>
                </c:pt>
                <c:pt idx="46">
                  <c:v>43610</c:v>
                </c:pt>
                <c:pt idx="47">
                  <c:v>43617</c:v>
                </c:pt>
                <c:pt idx="48">
                  <c:v>43624</c:v>
                </c:pt>
                <c:pt idx="49">
                  <c:v>43631</c:v>
                </c:pt>
                <c:pt idx="50">
                  <c:v>43638</c:v>
                </c:pt>
                <c:pt idx="51">
                  <c:v>43645</c:v>
                </c:pt>
              </c:numCache>
            </c:numRef>
          </c:cat>
          <c:val>
            <c:numRef>
              <c:f>'Marketing_Weekly_Sales_Chart (20).xls'!Online_Year3</c:f>
              <c:numCache>
                <c:formatCode>General</c:formatCode>
                <c:ptCount val="52"/>
                <c:pt idx="0">
                  <c:v>12163700.5</c:v>
                </c:pt>
                <c:pt idx="1">
                  <c:v>8602976.5</c:v>
                </c:pt>
                <c:pt idx="2">
                  <c:v>8501457.5</c:v>
                </c:pt>
                <c:pt idx="3">
                  <c:v>10370159.5</c:v>
                </c:pt>
                <c:pt idx="4">
                  <c:v>8149792</c:v>
                </c:pt>
                <c:pt idx="5">
                  <c:v>7727284</c:v>
                </c:pt>
                <c:pt idx="6">
                  <c:v>7762125</c:v>
                </c:pt>
                <c:pt idx="7">
                  <c:v>7573440</c:v>
                </c:pt>
                <c:pt idx="8">
                  <c:v>7894083</c:v>
                </c:pt>
                <c:pt idx="9">
                  <c:v>8137683.5</c:v>
                </c:pt>
                <c:pt idx="10">
                  <c:v>8115975.5</c:v>
                </c:pt>
                <c:pt idx="11">
                  <c:v>7410352.5</c:v>
                </c:pt>
                <c:pt idx="12">
                  <c:v>7438186.5</c:v>
                </c:pt>
                <c:pt idx="13">
                  <c:v>6844560</c:v>
                </c:pt>
                <c:pt idx="14">
                  <c:v>6967054</c:v>
                </c:pt>
                <c:pt idx="15">
                  <c:v>7221744.5</c:v>
                </c:pt>
                <c:pt idx="16">
                  <c:v>7255313.5</c:v>
                </c:pt>
                <c:pt idx="17">
                  <c:v>8348667</c:v>
                </c:pt>
                <c:pt idx="18">
                  <c:v>8275419.5</c:v>
                </c:pt>
                <c:pt idx="19">
                  <c:v>8441199</c:v>
                </c:pt>
                <c:pt idx="20">
                  <c:v>9008733.5</c:v>
                </c:pt>
                <c:pt idx="21">
                  <c:v>7838160</c:v>
                </c:pt>
                <c:pt idx="22">
                  <c:v>8243932</c:v>
                </c:pt>
                <c:pt idx="23">
                  <c:v>8894727</c:v>
                </c:pt>
                <c:pt idx="24">
                  <c:v>8689787.5</c:v>
                </c:pt>
                <c:pt idx="25">
                  <c:v>8323050</c:v>
                </c:pt>
                <c:pt idx="26">
                  <c:v>8449070.5</c:v>
                </c:pt>
                <c:pt idx="27">
                  <c:v>8171574.5</c:v>
                </c:pt>
                <c:pt idx="28">
                  <c:v>8141351</c:v>
                </c:pt>
                <c:pt idx="29">
                  <c:v>8341333.5</c:v>
                </c:pt>
                <c:pt idx="30">
                  <c:v>9274336</c:v>
                </c:pt>
                <c:pt idx="31">
                  <c:v>9071288.5</c:v>
                </c:pt>
                <c:pt idx="32">
                  <c:v>9585540</c:v>
                </c:pt>
                <c:pt idx="33">
                  <c:v>10972010</c:v>
                </c:pt>
                <c:pt idx="34">
                  <c:v>9432245</c:v>
                </c:pt>
                <c:pt idx="35">
                  <c:v>9436950.5</c:v>
                </c:pt>
                <c:pt idx="36">
                  <c:v>9229056</c:v>
                </c:pt>
                <c:pt idx="37">
                  <c:v>8770408</c:v>
                </c:pt>
                <c:pt idx="38">
                  <c:v>8717288.5</c:v>
                </c:pt>
                <c:pt idx="39">
                  <c:v>8844397</c:v>
                </c:pt>
                <c:pt idx="40">
                  <c:v>8441893</c:v>
                </c:pt>
                <c:pt idx="41">
                  <c:v>8250570</c:v>
                </c:pt>
                <c:pt idx="42">
                  <c:v>8402428</c:v>
                </c:pt>
                <c:pt idx="43">
                  <c:v>9138666</c:v>
                </c:pt>
                <c:pt idx="44">
                  <c:v>9032142.5</c:v>
                </c:pt>
                <c:pt idx="45">
                  <c:v>8896481.5</c:v>
                </c:pt>
                <c:pt idx="46">
                  <c:v>8868930.5</c:v>
                </c:pt>
                <c:pt idx="47">
                  <c:v>9396185</c:v>
                </c:pt>
                <c:pt idx="48">
                  <c:v>10674529</c:v>
                </c:pt>
                <c:pt idx="49">
                  <c:v>7969400.5</c:v>
                </c:pt>
                <c:pt idx="50">
                  <c:v>7808811</c:v>
                </c:pt>
                <c:pt idx="51">
                  <c:v>8805260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7C-47CF-91CD-267013B26CD9}"/>
            </c:ext>
          </c:extLst>
        </c:ser>
        <c:ser>
          <c:idx val="6"/>
          <c:order val="2"/>
          <c:tx>
            <c:v>FY18</c:v>
          </c:tx>
          <c:spPr>
            <a:ln w="28575">
              <a:solidFill>
                <a:srgbClr val="00B0F0"/>
              </a:solidFill>
            </a:ln>
          </c:spPr>
          <c:marker>
            <c:symbol val="circle"/>
            <c:size val="9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</c:spPr>
          </c:marker>
          <c:cat>
            <c:numRef>
              <c:f>'Sales Data'!$C$12:$C$63</c:f>
              <c:numCache>
                <c:formatCode>m/d/yyyy</c:formatCode>
                <c:ptCount val="52"/>
                <c:pt idx="0">
                  <c:v>43288</c:v>
                </c:pt>
                <c:pt idx="1">
                  <c:v>43295</c:v>
                </c:pt>
                <c:pt idx="2">
                  <c:v>43302</c:v>
                </c:pt>
                <c:pt idx="3">
                  <c:v>43309</c:v>
                </c:pt>
                <c:pt idx="4">
                  <c:v>43316</c:v>
                </c:pt>
                <c:pt idx="5">
                  <c:v>43323</c:v>
                </c:pt>
                <c:pt idx="6">
                  <c:v>43330</c:v>
                </c:pt>
                <c:pt idx="7">
                  <c:v>43337</c:v>
                </c:pt>
                <c:pt idx="8">
                  <c:v>43344</c:v>
                </c:pt>
                <c:pt idx="9">
                  <c:v>43351</c:v>
                </c:pt>
                <c:pt idx="10">
                  <c:v>43358</c:v>
                </c:pt>
                <c:pt idx="11">
                  <c:v>43365</c:v>
                </c:pt>
                <c:pt idx="12">
                  <c:v>43372</c:v>
                </c:pt>
                <c:pt idx="13">
                  <c:v>43379</c:v>
                </c:pt>
                <c:pt idx="14">
                  <c:v>43386</c:v>
                </c:pt>
                <c:pt idx="15">
                  <c:v>43393</c:v>
                </c:pt>
                <c:pt idx="16">
                  <c:v>43400</c:v>
                </c:pt>
                <c:pt idx="17">
                  <c:v>43407</c:v>
                </c:pt>
                <c:pt idx="18">
                  <c:v>43414</c:v>
                </c:pt>
                <c:pt idx="19">
                  <c:v>43421</c:v>
                </c:pt>
                <c:pt idx="20">
                  <c:v>43428</c:v>
                </c:pt>
                <c:pt idx="21">
                  <c:v>43435</c:v>
                </c:pt>
                <c:pt idx="22">
                  <c:v>43442</c:v>
                </c:pt>
                <c:pt idx="23">
                  <c:v>43449</c:v>
                </c:pt>
                <c:pt idx="24">
                  <c:v>43456</c:v>
                </c:pt>
                <c:pt idx="25">
                  <c:v>43463</c:v>
                </c:pt>
                <c:pt idx="26">
                  <c:v>43470</c:v>
                </c:pt>
                <c:pt idx="27">
                  <c:v>43477</c:v>
                </c:pt>
                <c:pt idx="28">
                  <c:v>43484</c:v>
                </c:pt>
                <c:pt idx="29">
                  <c:v>43491</c:v>
                </c:pt>
                <c:pt idx="30">
                  <c:v>43498</c:v>
                </c:pt>
                <c:pt idx="31">
                  <c:v>43505</c:v>
                </c:pt>
                <c:pt idx="32">
                  <c:v>43512</c:v>
                </c:pt>
                <c:pt idx="33">
                  <c:v>43519</c:v>
                </c:pt>
                <c:pt idx="34">
                  <c:v>43526</c:v>
                </c:pt>
                <c:pt idx="35">
                  <c:v>43533</c:v>
                </c:pt>
                <c:pt idx="36">
                  <c:v>43540</c:v>
                </c:pt>
                <c:pt idx="37">
                  <c:v>43547</c:v>
                </c:pt>
                <c:pt idx="38">
                  <c:v>43554</c:v>
                </c:pt>
                <c:pt idx="39">
                  <c:v>43561</c:v>
                </c:pt>
                <c:pt idx="40">
                  <c:v>43568</c:v>
                </c:pt>
                <c:pt idx="41">
                  <c:v>43575</c:v>
                </c:pt>
                <c:pt idx="42">
                  <c:v>43582</c:v>
                </c:pt>
                <c:pt idx="43">
                  <c:v>43589</c:v>
                </c:pt>
                <c:pt idx="44">
                  <c:v>43596</c:v>
                </c:pt>
                <c:pt idx="45">
                  <c:v>43603</c:v>
                </c:pt>
                <c:pt idx="46">
                  <c:v>43610</c:v>
                </c:pt>
                <c:pt idx="47">
                  <c:v>43617</c:v>
                </c:pt>
                <c:pt idx="48">
                  <c:v>43624</c:v>
                </c:pt>
                <c:pt idx="49">
                  <c:v>43631</c:v>
                </c:pt>
                <c:pt idx="50">
                  <c:v>43638</c:v>
                </c:pt>
                <c:pt idx="51">
                  <c:v>43645</c:v>
                </c:pt>
              </c:numCache>
            </c:numRef>
          </c:cat>
          <c:val>
            <c:numRef>
              <c:f>'Marketing_Weekly_Sales_Chart (20).xls'!Online_Year2</c:f>
              <c:numCache>
                <c:formatCode>General</c:formatCode>
                <c:ptCount val="52"/>
                <c:pt idx="0">
                  <c:v>9232226.5</c:v>
                </c:pt>
                <c:pt idx="1">
                  <c:v>8994346.5</c:v>
                </c:pt>
                <c:pt idx="2">
                  <c:v>8758818</c:v>
                </c:pt>
                <c:pt idx="3">
                  <c:v>9071290.5</c:v>
                </c:pt>
                <c:pt idx="4">
                  <c:v>10316416</c:v>
                </c:pt>
                <c:pt idx="5">
                  <c:v>12068126</c:v>
                </c:pt>
                <c:pt idx="6">
                  <c:v>13253141.5</c:v>
                </c:pt>
                <c:pt idx="7">
                  <c:v>15640820.5</c:v>
                </c:pt>
                <c:pt idx="8">
                  <c:v>8375999.5</c:v>
                </c:pt>
                <c:pt idx="9">
                  <c:v>8552337</c:v>
                </c:pt>
                <c:pt idx="10">
                  <c:v>7976954.5</c:v>
                </c:pt>
                <c:pt idx="11">
                  <c:v>8087640.5</c:v>
                </c:pt>
                <c:pt idx="12">
                  <c:v>8072639</c:v>
                </c:pt>
                <c:pt idx="13">
                  <c:v>9021146.5</c:v>
                </c:pt>
                <c:pt idx="14">
                  <c:v>8570466</c:v>
                </c:pt>
                <c:pt idx="15">
                  <c:v>8280869</c:v>
                </c:pt>
                <c:pt idx="16">
                  <c:v>7824770.5</c:v>
                </c:pt>
                <c:pt idx="17">
                  <c:v>8455401</c:v>
                </c:pt>
                <c:pt idx="18">
                  <c:v>8461958</c:v>
                </c:pt>
                <c:pt idx="19">
                  <c:v>8594618</c:v>
                </c:pt>
                <c:pt idx="20">
                  <c:v>8487405</c:v>
                </c:pt>
                <c:pt idx="21">
                  <c:v>8976321</c:v>
                </c:pt>
                <c:pt idx="22">
                  <c:v>9600335</c:v>
                </c:pt>
                <c:pt idx="23">
                  <c:v>9424484.5</c:v>
                </c:pt>
                <c:pt idx="24">
                  <c:v>10144870</c:v>
                </c:pt>
                <c:pt idx="25">
                  <c:v>11690982.5</c:v>
                </c:pt>
                <c:pt idx="26">
                  <c:v>15056485</c:v>
                </c:pt>
                <c:pt idx="27">
                  <c:v>8644917</c:v>
                </c:pt>
                <c:pt idx="28">
                  <c:v>8301008.5</c:v>
                </c:pt>
                <c:pt idx="29">
                  <c:v>8228276</c:v>
                </c:pt>
                <c:pt idx="30">
                  <c:v>8779012</c:v>
                </c:pt>
                <c:pt idx="31">
                  <c:v>9379172.5</c:v>
                </c:pt>
                <c:pt idx="32">
                  <c:v>9061971</c:v>
                </c:pt>
                <c:pt idx="33">
                  <c:v>9302486.5</c:v>
                </c:pt>
                <c:pt idx="34">
                  <c:v>10605307.5</c:v>
                </c:pt>
                <c:pt idx="35">
                  <c:v>10631833.5</c:v>
                </c:pt>
                <c:pt idx="36">
                  <c:v>10828452.5</c:v>
                </c:pt>
                <c:pt idx="37">
                  <c:v>9776191.5</c:v>
                </c:pt>
                <c:pt idx="38">
                  <c:v>11316575</c:v>
                </c:pt>
                <c:pt idx="39">
                  <c:v>9304778.5</c:v>
                </c:pt>
                <c:pt idx="40">
                  <c:v>8971547</c:v>
                </c:pt>
                <c:pt idx="41">
                  <c:v>8745623.5</c:v>
                </c:pt>
                <c:pt idx="42">
                  <c:v>8857099.5</c:v>
                </c:pt>
                <c:pt idx="43">
                  <c:v>9315930.5</c:v>
                </c:pt>
                <c:pt idx="44">
                  <c:v>8934455.5</c:v>
                </c:pt>
                <c:pt idx="45">
                  <c:v>8706918.5</c:v>
                </c:pt>
                <c:pt idx="46">
                  <c:v>7969827.5</c:v>
                </c:pt>
                <c:pt idx="47">
                  <c:v>8233238</c:v>
                </c:pt>
                <c:pt idx="48">
                  <c:v>8660140.5</c:v>
                </c:pt>
                <c:pt idx="49">
                  <c:v>8911865.5</c:v>
                </c:pt>
                <c:pt idx="50">
                  <c:v>8436052</c:v>
                </c:pt>
                <c:pt idx="51">
                  <c:v>8433717.5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7C-47CF-91CD-267013B26CD9}"/>
            </c:ext>
          </c:extLst>
        </c:ser>
        <c:ser>
          <c:idx val="5"/>
          <c:order val="3"/>
          <c:tx>
            <c:v>FY19</c:v>
          </c:tx>
          <c:spPr>
            <a:ln w="28575">
              <a:solidFill>
                <a:srgbClr val="80000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cat>
            <c:numRef>
              <c:f>'Sales Data'!$C$12:$C$63</c:f>
              <c:numCache>
                <c:formatCode>m/d/yyyy</c:formatCode>
                <c:ptCount val="52"/>
                <c:pt idx="0">
                  <c:v>43288</c:v>
                </c:pt>
                <c:pt idx="1">
                  <c:v>43295</c:v>
                </c:pt>
                <c:pt idx="2">
                  <c:v>43302</c:v>
                </c:pt>
                <c:pt idx="3">
                  <c:v>43309</c:v>
                </c:pt>
                <c:pt idx="4">
                  <c:v>43316</c:v>
                </c:pt>
                <c:pt idx="5">
                  <c:v>43323</c:v>
                </c:pt>
                <c:pt idx="6">
                  <c:v>43330</c:v>
                </c:pt>
                <c:pt idx="7">
                  <c:v>43337</c:v>
                </c:pt>
                <c:pt idx="8">
                  <c:v>43344</c:v>
                </c:pt>
                <c:pt idx="9">
                  <c:v>43351</c:v>
                </c:pt>
                <c:pt idx="10">
                  <c:v>43358</c:v>
                </c:pt>
                <c:pt idx="11">
                  <c:v>43365</c:v>
                </c:pt>
                <c:pt idx="12">
                  <c:v>43372</c:v>
                </c:pt>
                <c:pt idx="13">
                  <c:v>43379</c:v>
                </c:pt>
                <c:pt idx="14">
                  <c:v>43386</c:v>
                </c:pt>
                <c:pt idx="15">
                  <c:v>43393</c:v>
                </c:pt>
                <c:pt idx="16">
                  <c:v>43400</c:v>
                </c:pt>
                <c:pt idx="17">
                  <c:v>43407</c:v>
                </c:pt>
                <c:pt idx="18">
                  <c:v>43414</c:v>
                </c:pt>
                <c:pt idx="19">
                  <c:v>43421</c:v>
                </c:pt>
                <c:pt idx="20">
                  <c:v>43428</c:v>
                </c:pt>
                <c:pt idx="21">
                  <c:v>43435</c:v>
                </c:pt>
                <c:pt idx="22">
                  <c:v>43442</c:v>
                </c:pt>
                <c:pt idx="23">
                  <c:v>43449</c:v>
                </c:pt>
                <c:pt idx="24">
                  <c:v>43456</c:v>
                </c:pt>
                <c:pt idx="25">
                  <c:v>43463</c:v>
                </c:pt>
                <c:pt idx="26">
                  <c:v>43470</c:v>
                </c:pt>
                <c:pt idx="27">
                  <c:v>43477</c:v>
                </c:pt>
                <c:pt idx="28">
                  <c:v>43484</c:v>
                </c:pt>
                <c:pt idx="29">
                  <c:v>43491</c:v>
                </c:pt>
                <c:pt idx="30">
                  <c:v>43498</c:v>
                </c:pt>
                <c:pt idx="31">
                  <c:v>43505</c:v>
                </c:pt>
                <c:pt idx="32">
                  <c:v>43512</c:v>
                </c:pt>
                <c:pt idx="33">
                  <c:v>43519</c:v>
                </c:pt>
                <c:pt idx="34">
                  <c:v>43526</c:v>
                </c:pt>
                <c:pt idx="35">
                  <c:v>43533</c:v>
                </c:pt>
                <c:pt idx="36">
                  <c:v>43540</c:v>
                </c:pt>
                <c:pt idx="37">
                  <c:v>43547</c:v>
                </c:pt>
                <c:pt idx="38">
                  <c:v>43554</c:v>
                </c:pt>
                <c:pt idx="39">
                  <c:v>43561</c:v>
                </c:pt>
                <c:pt idx="40">
                  <c:v>43568</c:v>
                </c:pt>
                <c:pt idx="41">
                  <c:v>43575</c:v>
                </c:pt>
                <c:pt idx="42">
                  <c:v>43582</c:v>
                </c:pt>
                <c:pt idx="43">
                  <c:v>43589</c:v>
                </c:pt>
                <c:pt idx="44">
                  <c:v>43596</c:v>
                </c:pt>
                <c:pt idx="45">
                  <c:v>43603</c:v>
                </c:pt>
                <c:pt idx="46">
                  <c:v>43610</c:v>
                </c:pt>
                <c:pt idx="47">
                  <c:v>43617</c:v>
                </c:pt>
                <c:pt idx="48">
                  <c:v>43624</c:v>
                </c:pt>
                <c:pt idx="49">
                  <c:v>43631</c:v>
                </c:pt>
                <c:pt idx="50">
                  <c:v>43638</c:v>
                </c:pt>
                <c:pt idx="51">
                  <c:v>43645</c:v>
                </c:pt>
              </c:numCache>
            </c:numRef>
          </c:cat>
          <c:val>
            <c:numRef>
              <c:f>'Marketing_Weekly_Sales_Chart (20).xls'!Online_Year1</c:f>
              <c:numCache>
                <c:formatCode>General</c:formatCode>
                <c:ptCount val="52"/>
                <c:pt idx="0">
                  <c:v>8934321.5</c:v>
                </c:pt>
                <c:pt idx="1">
                  <c:v>9085316</c:v>
                </c:pt>
                <c:pt idx="2">
                  <c:v>10029292.5</c:v>
                </c:pt>
                <c:pt idx="3">
                  <c:v>10605641</c:v>
                </c:pt>
                <c:pt idx="4">
                  <c:v>8686335.5</c:v>
                </c:pt>
                <c:pt idx="5">
                  <c:v>8598115.5</c:v>
                </c:pt>
                <c:pt idx="6">
                  <c:v>7970862.5</c:v>
                </c:pt>
                <c:pt idx="7">
                  <c:v>8030145</c:v>
                </c:pt>
                <c:pt idx="8">
                  <c:v>8457946.5</c:v>
                </c:pt>
                <c:pt idx="9">
                  <c:v>8372048.5</c:v>
                </c:pt>
                <c:pt idx="10">
                  <c:v>7972633</c:v>
                </c:pt>
                <c:pt idx="11">
                  <c:v>8844719</c:v>
                </c:pt>
                <c:pt idx="12">
                  <c:v>8970393.5</c:v>
                </c:pt>
                <c:pt idx="13">
                  <c:v>10291733.5</c:v>
                </c:pt>
                <c:pt idx="14">
                  <c:v>11454762.5</c:v>
                </c:pt>
                <c:pt idx="15">
                  <c:v>24279353.5</c:v>
                </c:pt>
                <c:pt idx="16">
                  <c:v>25387062.5</c:v>
                </c:pt>
                <c:pt idx="17">
                  <c:v>9180521</c:v>
                </c:pt>
                <c:pt idx="18">
                  <c:v>9220656.5</c:v>
                </c:pt>
                <c:pt idx="19">
                  <c:v>8954829.5</c:v>
                </c:pt>
                <c:pt idx="20">
                  <c:v>8624527.5</c:v>
                </c:pt>
                <c:pt idx="21">
                  <c:v>9008401</c:v>
                </c:pt>
                <c:pt idx="22">
                  <c:v>9612491.5</c:v>
                </c:pt>
                <c:pt idx="23">
                  <c:v>9281097.5</c:v>
                </c:pt>
                <c:pt idx="24">
                  <c:v>9711358.5</c:v>
                </c:pt>
                <c:pt idx="25">
                  <c:v>9968617.5</c:v>
                </c:pt>
                <c:pt idx="26">
                  <c:v>10248142.5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7C-47CF-91CD-267013B26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705600"/>
        <c:axId val="127684992"/>
      </c:lineChart>
      <c:dateAx>
        <c:axId val="145705600"/>
        <c:scaling>
          <c:orientation val="minMax"/>
        </c:scaling>
        <c:delete val="0"/>
        <c:axPos val="b"/>
        <c:numFmt formatCode="mmm\ d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7684992"/>
        <c:crossesAt val="0"/>
        <c:auto val="0"/>
        <c:lblOffset val="100"/>
        <c:baseTimeUnit val="days"/>
        <c:majorUnit val="7"/>
        <c:majorTimeUnit val="days"/>
        <c:minorUnit val="1"/>
        <c:minorTimeUnit val="days"/>
      </c:dateAx>
      <c:valAx>
        <c:axId val="127684992"/>
        <c:scaling>
          <c:orientation val="minMax"/>
          <c:max val="30000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808080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Sales (Millions)</a:t>
                </a:r>
              </a:p>
            </c:rich>
          </c:tx>
          <c:layout>
            <c:manualLayout>
              <c:xMode val="edge"/>
              <c:yMode val="edge"/>
              <c:x val="4.1152092830501448E-3"/>
              <c:y val="0.43858688960176273"/>
            </c:manualLayout>
          </c:layout>
          <c:overlay val="0"/>
          <c:spPr>
            <a:noFill/>
            <a:ln w="25400">
              <a:noFill/>
            </a:ln>
          </c:spPr>
        </c:title>
        <c:numFmt formatCode="\$#,##0" sourceLinked="0"/>
        <c:majorTickMark val="out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705600"/>
        <c:crosses val="autoZero"/>
        <c:crossBetween val="midCat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77958212460284571"/>
          <c:y val="2.8889588801399826E-2"/>
          <c:w val="0.18415757240871206"/>
          <c:h val="0.19778302712160978"/>
        </c:manualLayout>
      </c:layout>
      <c:overlay val="0"/>
      <c:spPr>
        <a:solidFill>
          <a:srgbClr val="FFFFFF"/>
        </a:solidFill>
        <a:ln w="3175">
          <a:solidFill>
            <a:srgbClr val="7030A0"/>
          </a:solidFill>
          <a:prstDash val="solid"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49633915456567E-2"/>
          <c:y val="2.552512380237467E-2"/>
          <c:w val="0.78383670298074604"/>
          <c:h val="0.922152906621984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[1]Data!$O$19</c:f>
              <c:strCache>
                <c:ptCount val="1"/>
                <c:pt idx="0">
                  <c:v>Instant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4.3807138647694085E-3"/>
                  <c:y val="0.11305161854768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49-43B0-BC0B-27B220B57E70}"/>
                </c:ext>
              </c:extLst>
            </c:dLbl>
            <c:dLbl>
              <c:idx val="1"/>
              <c:layout>
                <c:manualLayout>
                  <c:x val="4.3807138647694085E-3"/>
                  <c:y val="0.10698417243299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49-43B0-BC0B-27B220B57E70}"/>
                </c:ext>
              </c:extLst>
            </c:dLbl>
            <c:dLbl>
              <c:idx val="2"/>
              <c:layout>
                <c:manualLayout>
                  <c:x val="7.3314854873334856E-3"/>
                  <c:y val="0.10497192396405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49-43B0-BC0B-27B220B57E70}"/>
                </c:ext>
              </c:extLst>
            </c:dLbl>
            <c:dLbl>
              <c:idx val="3"/>
              <c:layout>
                <c:manualLayout>
                  <c:x val="5.8697847152778511E-3"/>
                  <c:y val="0.10293597391235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49-43B0-BC0B-27B220B57E70}"/>
                </c:ext>
              </c:extLst>
            </c:dLbl>
            <c:dLbl>
              <c:idx val="4"/>
              <c:layout>
                <c:manualLayout>
                  <c:x val="7.3326403429644057E-3"/>
                  <c:y val="9.8909409051141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49-43B0-BC0B-27B220B57E70}"/>
                </c:ext>
              </c:extLst>
            </c:dLbl>
            <c:dLbl>
              <c:idx val="5"/>
              <c:layout>
                <c:manualLayout>
                  <c:x val="7.3300996605763814E-3"/>
                  <c:y val="0.10493072456851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49-43B0-BC0B-27B220B57E70}"/>
                </c:ext>
              </c:extLst>
            </c:dLbl>
            <c:dLbl>
              <c:idx val="6"/>
              <c:layout>
                <c:manualLayout>
                  <c:x val="7.3316009728965773E-3"/>
                  <c:y val="0.10294997216257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49-43B0-BC0B-27B220B57E70}"/>
                </c:ext>
              </c:extLst>
            </c:dLbl>
            <c:dLbl>
              <c:idx val="7"/>
              <c:layout>
                <c:manualLayout>
                  <c:x val="4.3959579590975547E-3"/>
                  <c:y val="8.272218245446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49-43B0-BC0B-27B220B57E70}"/>
                </c:ext>
              </c:extLst>
            </c:dLbl>
            <c:numFmt formatCode="0.00%" sourceLinked="0"/>
            <c:spPr>
              <a:solidFill>
                <a:schemeClr val="lt1"/>
              </a:solidFill>
              <a:ln w="3175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[1]Data!$A$5:$A$12</c:f>
              <c:strCache>
                <c:ptCount val="8"/>
                <c:pt idx="0">
                  <c:v>FY18</c:v>
                </c:pt>
                <c:pt idx="1">
                  <c:v>FY17</c:v>
                </c:pt>
                <c:pt idx="2">
                  <c:v>FY16</c:v>
                </c:pt>
                <c:pt idx="3">
                  <c:v>FY15</c:v>
                </c:pt>
                <c:pt idx="4">
                  <c:v>FY14</c:v>
                </c:pt>
                <c:pt idx="5">
                  <c:v>FY13</c:v>
                </c:pt>
                <c:pt idx="6">
                  <c:v>FY12</c:v>
                </c:pt>
                <c:pt idx="7">
                  <c:v>FY11</c:v>
                </c:pt>
              </c:strCache>
            </c:strRef>
          </c:cat>
          <c:val>
            <c:numRef>
              <c:f>[1]Data!$P$19:$W$19</c:f>
              <c:numCache>
                <c:formatCode>General</c:formatCode>
                <c:ptCount val="8"/>
                <c:pt idx="0">
                  <c:v>0.27699027447247343</c:v>
                </c:pt>
                <c:pt idx="1">
                  <c:v>0.275111372614945</c:v>
                </c:pt>
                <c:pt idx="2">
                  <c:v>0.27658639479697655</c:v>
                </c:pt>
                <c:pt idx="3">
                  <c:v>0.27461346633416456</c:v>
                </c:pt>
                <c:pt idx="4">
                  <c:v>0.28041119360365507</c:v>
                </c:pt>
                <c:pt idx="5">
                  <c:v>0.28176178660049633</c:v>
                </c:pt>
                <c:pt idx="6">
                  <c:v>0.28612869198312235</c:v>
                </c:pt>
                <c:pt idx="7">
                  <c:v>0.28587797192781439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49-43B0-BC0B-27B220B57E70}"/>
            </c:ext>
          </c:extLst>
        </c:ser>
        <c:ser>
          <c:idx val="2"/>
          <c:order val="1"/>
          <c:tx>
            <c:v>Total</c:v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4652014652014652E-3"/>
                  <c:y val="7.4653209706728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49-43B0-BC0B-27B220B57E70}"/>
                </c:ext>
              </c:extLst>
            </c:dLbl>
            <c:dLbl>
              <c:idx val="1"/>
              <c:layout>
                <c:manualLayout>
                  <c:x val="2.9304029304029304E-3"/>
                  <c:y val="6.254728380834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649-43B0-BC0B-27B220B57E70}"/>
                </c:ext>
              </c:extLst>
            </c:dLbl>
            <c:dLbl>
              <c:idx val="2"/>
              <c:layout>
                <c:manualLayout>
                  <c:x val="0"/>
                  <c:y val="6.4554680664916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49-43B0-BC0B-27B220B57E70}"/>
                </c:ext>
              </c:extLst>
            </c:dLbl>
            <c:dLbl>
              <c:idx val="3"/>
              <c:layout>
                <c:manualLayout>
                  <c:x val="4.3956043956044494E-3"/>
                  <c:y val="7.2635555390330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649-43B0-BC0B-27B220B57E70}"/>
                </c:ext>
              </c:extLst>
            </c:dLbl>
            <c:dLbl>
              <c:idx val="4"/>
              <c:layout>
                <c:manualLayout>
                  <c:x val="7.3289448049454614E-3"/>
                  <c:y val="5.4448580291099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649-43B0-BC0B-27B220B57E70}"/>
                </c:ext>
              </c:extLst>
            </c:dLbl>
            <c:dLbl>
              <c:idx val="5"/>
              <c:layout>
                <c:manualLayout>
                  <c:x val="7.3318319440227615E-3"/>
                  <c:y val="5.2428378270897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649-43B0-BC0B-27B220B57E70}"/>
                </c:ext>
              </c:extLst>
            </c:dLbl>
            <c:dLbl>
              <c:idx val="6"/>
              <c:layout>
                <c:manualLayout>
                  <c:x val="5.8622781536768701E-3"/>
                  <c:y val="5.2420742861687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649-43B0-BC0B-27B220B57E70}"/>
                </c:ext>
              </c:extLst>
            </c:dLbl>
            <c:dLbl>
              <c:idx val="7"/>
              <c:layout>
                <c:manualLayout>
                  <c:x val="8.794687571709316E-3"/>
                  <c:y val="4.6330231448341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649-43B0-BC0B-27B220B57E70}"/>
                </c:ext>
              </c:extLst>
            </c:dLbl>
            <c:numFmt formatCode="0.00%" sourceLinked="0"/>
            <c:spPr>
              <a:solidFill>
                <a:schemeClr val="lt1"/>
              </a:solidFill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[1]Data!$A$5:$A$12</c:f>
              <c:strCache>
                <c:ptCount val="8"/>
                <c:pt idx="0">
                  <c:v>FY18</c:v>
                </c:pt>
                <c:pt idx="1">
                  <c:v>FY17</c:v>
                </c:pt>
                <c:pt idx="2">
                  <c:v>FY16</c:v>
                </c:pt>
                <c:pt idx="3">
                  <c:v>FY15</c:v>
                </c:pt>
                <c:pt idx="4">
                  <c:v>FY14</c:v>
                </c:pt>
                <c:pt idx="5">
                  <c:v>FY13</c:v>
                </c:pt>
                <c:pt idx="6">
                  <c:v>FY12</c:v>
                </c:pt>
                <c:pt idx="7">
                  <c:v>FY11</c:v>
                </c:pt>
              </c:strCache>
            </c:strRef>
          </c:cat>
          <c:val>
            <c:numRef>
              <c:f>[1]Data!$P$21:$W$21</c:f>
              <c:numCache>
                <c:formatCode>General</c:formatCode>
                <c:ptCount val="8"/>
                <c:pt idx="0">
                  <c:v>0.34314650897040333</c:v>
                </c:pt>
                <c:pt idx="1">
                  <c:v>0.33523043956715781</c:v>
                </c:pt>
                <c:pt idx="2">
                  <c:v>0.34562269574454785</c:v>
                </c:pt>
                <c:pt idx="3">
                  <c:v>0.34072911464650069</c:v>
                </c:pt>
                <c:pt idx="4">
                  <c:v>0.35858905409680486</c:v>
                </c:pt>
                <c:pt idx="5">
                  <c:v>0.35331887925283523</c:v>
                </c:pt>
                <c:pt idx="6">
                  <c:v>0.36468516072214885</c:v>
                </c:pt>
                <c:pt idx="7">
                  <c:v>0.36242956737656379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649-43B0-BC0B-27B220B57E70}"/>
            </c:ext>
          </c:extLst>
        </c:ser>
        <c:ser>
          <c:idx val="1"/>
          <c:order val="2"/>
          <c:tx>
            <c:strRef>
              <c:f>[1]Data!$O$20</c:f>
              <c:strCache>
                <c:ptCount val="1"/>
                <c:pt idx="0">
                  <c:v>Terminal </c:v>
                </c:pt>
              </c:strCache>
            </c:strRef>
          </c:tx>
          <c:spPr>
            <a:solidFill>
              <a:srgbClr val="4172AD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4172AD"/>
              </a:solidFill>
              <a:ln>
                <a:solidFill>
                  <a:srgbClr val="4172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F649-43B0-BC0B-27B220B57E70}"/>
              </c:ext>
            </c:extLst>
          </c:dPt>
          <c:dLbls>
            <c:dLbl>
              <c:idx val="0"/>
              <c:layout>
                <c:manualLayout>
                  <c:x val="2.931601019090803E-3"/>
                  <c:y val="0.11300246560089079"/>
                </c:manualLayout>
              </c:layout>
              <c:numFmt formatCode="0.00%" sourceLinked="0"/>
              <c:spPr>
                <a:solidFill>
                  <a:schemeClr val="lt1"/>
                </a:solidFill>
                <a:ln w="3175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649-43B0-BC0B-27B220B57E70}"/>
                </c:ext>
              </c:extLst>
            </c:dLbl>
            <c:dLbl>
              <c:idx val="1"/>
              <c:layout>
                <c:manualLayout>
                  <c:x val="4.396811201340077E-3"/>
                  <c:y val="0.11904874950000166"/>
                </c:manualLayout>
              </c:layout>
              <c:numFmt formatCode="0.00%" sourceLinked="0"/>
              <c:spPr>
                <a:solidFill>
                  <a:schemeClr val="lt1"/>
                </a:solidFill>
                <a:ln w="3175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649-43B0-BC0B-27B220B57E70}"/>
                </c:ext>
              </c:extLst>
            </c:dLbl>
            <c:dLbl>
              <c:idx val="2"/>
              <c:layout>
                <c:manualLayout>
                  <c:x val="7.3276744637514489E-3"/>
                  <c:y val="9.6856597470770703E-2"/>
                </c:manualLayout>
              </c:layout>
              <c:numFmt formatCode="0.00%" sourceLinked="0"/>
              <c:spPr>
                <a:solidFill>
                  <a:schemeClr val="lt1"/>
                </a:solidFill>
                <a:ln w="3175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649-43B0-BC0B-27B220B57E70}"/>
                </c:ext>
              </c:extLst>
            </c:dLbl>
            <c:dLbl>
              <c:idx val="3"/>
              <c:layout>
                <c:manualLayout>
                  <c:x val="5.8618162114245555E-3"/>
                  <c:y val="0.10695490336435218"/>
                </c:manualLayout>
              </c:layout>
              <c:numFmt formatCode="0.00%" sourceLinked="0"/>
              <c:spPr>
                <a:solidFill>
                  <a:schemeClr val="lt1"/>
                </a:solidFill>
                <a:ln w="3175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649-43B0-BC0B-27B220B57E70}"/>
                </c:ext>
              </c:extLst>
            </c:dLbl>
            <c:dLbl>
              <c:idx val="4"/>
              <c:layout>
                <c:manualLayout>
                  <c:x val="2.9262886831885704E-3"/>
                  <c:y val="0.10491004533524219"/>
                </c:manualLayout>
              </c:layout>
              <c:numFmt formatCode="0.00%" sourceLinked="0"/>
              <c:spPr>
                <a:solidFill>
                  <a:schemeClr val="lt1"/>
                </a:solidFill>
                <a:ln w="3175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649-43B0-BC0B-27B220B57E70}"/>
                </c:ext>
              </c:extLst>
            </c:dLbl>
            <c:dLbl>
              <c:idx val="5"/>
              <c:layout>
                <c:manualLayout>
                  <c:x val="4.3978057281070264E-3"/>
                  <c:y val="9.8876322277897083E-2"/>
                </c:manualLayout>
              </c:layout>
              <c:numFmt formatCode="0.00%" sourceLinked="0"/>
              <c:spPr>
                <a:solidFill>
                  <a:schemeClr val="lt1"/>
                </a:solidFill>
                <a:ln w="3175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649-43B0-BC0B-27B220B57E70}"/>
                </c:ext>
              </c:extLst>
            </c:dLbl>
            <c:dLbl>
              <c:idx val="6"/>
              <c:layout>
                <c:manualLayout>
                  <c:x val="8.7904146058749126E-3"/>
                  <c:y val="9.0799331901694147E-2"/>
                </c:manualLayout>
              </c:layout>
              <c:numFmt formatCode="0.00%" sourceLinked="0"/>
              <c:spPr>
                <a:solidFill>
                  <a:schemeClr val="lt1"/>
                </a:solidFill>
                <a:ln w="3175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649-43B0-BC0B-27B220B57E70}"/>
                </c:ext>
              </c:extLst>
            </c:dLbl>
            <c:dLbl>
              <c:idx val="7"/>
              <c:layout>
                <c:manualLayout>
                  <c:x val="1.0266666558880141E-2"/>
                  <c:y val="8.2828282828282834E-2"/>
                </c:manualLayout>
              </c:layout>
              <c:numFmt formatCode="0.00%" sourceLinked="0"/>
              <c:spPr>
                <a:solidFill>
                  <a:schemeClr val="lt1"/>
                </a:solidFill>
                <a:ln w="3175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649-43B0-BC0B-27B220B57E70}"/>
                </c:ext>
              </c:extLst>
            </c:dLbl>
            <c:numFmt formatCode="0.00%" sourceLinked="0"/>
            <c:spPr>
              <a:solidFill>
                <a:schemeClr val="lt1"/>
              </a:solidFill>
              <a:ln w="3175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[1]Data!$A$5:$A$12</c:f>
              <c:strCache>
                <c:ptCount val="8"/>
                <c:pt idx="0">
                  <c:v>FY18</c:v>
                </c:pt>
                <c:pt idx="1">
                  <c:v>FY17</c:v>
                </c:pt>
                <c:pt idx="2">
                  <c:v>FY16</c:v>
                </c:pt>
                <c:pt idx="3">
                  <c:v>FY15</c:v>
                </c:pt>
                <c:pt idx="4">
                  <c:v>FY14</c:v>
                </c:pt>
                <c:pt idx="5">
                  <c:v>FY13</c:v>
                </c:pt>
                <c:pt idx="6">
                  <c:v>FY12</c:v>
                </c:pt>
                <c:pt idx="7">
                  <c:v>FY11</c:v>
                </c:pt>
              </c:strCache>
            </c:strRef>
          </c:cat>
          <c:val>
            <c:numRef>
              <c:f>[1]Data!$P$20:$W$20</c:f>
              <c:numCache>
                <c:formatCode>General</c:formatCode>
                <c:ptCount val="8"/>
                <c:pt idx="0">
                  <c:v>0.51286764705882359</c:v>
                </c:pt>
                <c:pt idx="1">
                  <c:v>0.49840627802690579</c:v>
                </c:pt>
                <c:pt idx="2">
                  <c:v>0.51545945945945948</c:v>
                </c:pt>
                <c:pt idx="3">
                  <c:v>0.50651302605210424</c:v>
                </c:pt>
                <c:pt idx="4">
                  <c:v>0.53458472615068142</c:v>
                </c:pt>
                <c:pt idx="5">
                  <c:v>0.5</c:v>
                </c:pt>
                <c:pt idx="6">
                  <c:v>0.52267303102625307</c:v>
                </c:pt>
                <c:pt idx="7">
                  <c:v>0.51562052163943817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F649-43B0-BC0B-27B220B57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003392"/>
        <c:axId val="117004928"/>
        <c:axId val="110086336"/>
      </c:bar3DChart>
      <c:catAx>
        <c:axId val="11700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7004928"/>
        <c:crosses val="autoZero"/>
        <c:auto val="1"/>
        <c:lblAlgn val="ctr"/>
        <c:lblOffset val="100"/>
        <c:noMultiLvlLbl val="0"/>
      </c:catAx>
      <c:valAx>
        <c:axId val="11700492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7003392"/>
        <c:crosses val="autoZero"/>
        <c:crossBetween val="between"/>
      </c:valAx>
      <c:serAx>
        <c:axId val="110086336"/>
        <c:scaling>
          <c:orientation val="minMax"/>
        </c:scaling>
        <c:delete val="1"/>
        <c:axPos val="b"/>
        <c:majorTickMark val="out"/>
        <c:minorTickMark val="none"/>
        <c:tickLblPos val="nextTo"/>
        <c:crossAx val="117004928"/>
        <c:crosses val="autoZero"/>
      </c:serAx>
    </c:plotArea>
    <c:legend>
      <c:legendPos val="r"/>
      <c:overlay val="0"/>
      <c:spPr>
        <a:noFill/>
      </c:spPr>
      <c:txPr>
        <a:bodyPr/>
        <a:lstStyle/>
        <a:p>
          <a:pPr>
            <a:defRPr sz="1600" b="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0.28484</cdr:x>
      <cdr:y>0.19126</cdr:y>
    </cdr:from>
    <cdr:to>
      <cdr:x>0.39364</cdr:x>
      <cdr:y>0.24243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65929" y="1202337"/>
          <a:ext cx="941899" cy="32168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500" b="1">
              <a:latin typeface="Times New Roman" pitchFamily="18" charset="0"/>
              <a:cs typeface="Times New Roman" pitchFamily="18" charset="0"/>
            </a:rPr>
            <a:t>$1,635.7</a:t>
          </a:r>
        </a:p>
      </cdr:txBody>
    </cdr:sp>
  </cdr:relSizeAnchor>
  <cdr:relSizeAnchor xmlns:cdr="http://schemas.openxmlformats.org/drawingml/2006/chartDrawing">
    <cdr:from>
      <cdr:x>0.26121</cdr:x>
      <cdr:y>0.06801</cdr:y>
    </cdr:from>
    <cdr:to>
      <cdr:x>0.34081</cdr:x>
      <cdr:y>0.11128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64617" y="427653"/>
          <a:ext cx="690077" cy="272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0.37185</cdr:x>
      <cdr:y>0.21328</cdr:y>
    </cdr:from>
    <cdr:to>
      <cdr:x>0.46377</cdr:x>
      <cdr:y>0.26738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19189" y="1340772"/>
          <a:ext cx="795767" cy="3401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b="1" dirty="0" smtClean="0">
              <a:latin typeface="Times New Roman" pitchFamily="18" charset="0"/>
              <a:cs typeface="Times New Roman" pitchFamily="18" charset="0"/>
            </a:rPr>
            <a:t>$1,600.3</a:t>
          </a:r>
          <a:r>
            <a:rPr lang="en-US" sz="1500" b="1" dirty="0">
              <a:latin typeface="Times New Roman" pitchFamily="18" charset="0"/>
              <a:cs typeface="Times New Roman" pitchFamily="18" charset="0"/>
            </a:rPr>
            <a:t>	</a:t>
          </a:r>
        </a:p>
      </cdr:txBody>
    </cdr:sp>
  </cdr:relSizeAnchor>
  <cdr:relSizeAnchor xmlns:cdr="http://schemas.openxmlformats.org/drawingml/2006/chartDrawing">
    <cdr:from>
      <cdr:x>0.25673</cdr:x>
      <cdr:y>0.0541</cdr:y>
    </cdr:from>
    <cdr:to>
      <cdr:x>0.33744</cdr:x>
      <cdr:y>0.1051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25740" y="340179"/>
          <a:ext cx="699796" cy="320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0.2926</cdr:x>
      <cdr:y>0.00773</cdr:y>
    </cdr:from>
    <cdr:to>
      <cdr:x>0.74439</cdr:x>
      <cdr:y>0.1762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36760" y="48598"/>
          <a:ext cx="3916913" cy="1059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US" sz="1800" b="1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South Carolina Education</a:t>
          </a:r>
          <a:r>
            <a:rPr lang="en-US" sz="1800" b="1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Lottery</a:t>
          </a:r>
          <a:endParaRPr lang="en-US" sz="18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800" b="1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Game Revenue FY 2011 - 2018</a:t>
          </a:r>
          <a:endParaRPr lang="en-US" sz="18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400" b="1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July - June</a:t>
          </a:r>
          <a:endParaRPr lang="en-US" sz="14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200" b="0" i="1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(Amounts in Millions)</a:t>
          </a:r>
          <a:endParaRPr lang="en-US" sz="1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en-US" sz="1100"/>
        </a:p>
      </cdr:txBody>
    </cdr:sp>
  </cdr:relSizeAnchor>
  <cdr:relSizeAnchor xmlns:cdr="http://schemas.openxmlformats.org/drawingml/2006/chartDrawing">
    <cdr:from>
      <cdr:x>0.37332</cdr:x>
      <cdr:y>0.09428</cdr:y>
    </cdr:from>
    <cdr:to>
      <cdr:x>0.46749</cdr:x>
      <cdr:y>0.16074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36556" y="592883"/>
          <a:ext cx="816429" cy="417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0.39238</cdr:x>
      <cdr:y>0.13756</cdr:y>
    </cdr:from>
    <cdr:to>
      <cdr:x>0.50112</cdr:x>
      <cdr:y>0.18702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401786" y="865026"/>
          <a:ext cx="942780" cy="311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0.45492</cdr:x>
      <cdr:y>0.28197</cdr:y>
    </cdr:from>
    <cdr:to>
      <cdr:x>0.54685</cdr:x>
      <cdr:y>0.34225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938341" y="1772604"/>
          <a:ext cx="795853" cy="3789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b="1">
              <a:latin typeface="Times New Roman" pitchFamily="18" charset="0"/>
              <a:cs typeface="Times New Roman" pitchFamily="18" charset="0"/>
            </a:rPr>
            <a:t>$1,401.7</a:t>
          </a:r>
        </a:p>
      </cdr:txBody>
    </cdr:sp>
  </cdr:relSizeAnchor>
  <cdr:relSizeAnchor xmlns:cdr="http://schemas.openxmlformats.org/drawingml/2006/chartDrawing">
    <cdr:from>
      <cdr:x>0.54973</cdr:x>
      <cdr:y>0.32919</cdr:y>
    </cdr:from>
    <cdr:to>
      <cdr:x>0.63493</cdr:x>
      <cdr:y>0.37711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759126" y="2069434"/>
          <a:ext cx="737590" cy="30124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b="1">
              <a:latin typeface="Times New Roman" pitchFamily="18" charset="0"/>
              <a:cs typeface="Times New Roman" pitchFamily="18" charset="0"/>
            </a:rPr>
            <a:t>$1,264.4</a:t>
          </a:r>
        </a:p>
      </cdr:txBody>
    </cdr:sp>
  </cdr:relSizeAnchor>
  <cdr:relSizeAnchor xmlns:cdr="http://schemas.openxmlformats.org/drawingml/2006/chartDrawing">
    <cdr:from>
      <cdr:x>0.6399</cdr:x>
      <cdr:y>0.37006</cdr:y>
    </cdr:from>
    <cdr:to>
      <cdr:x>0.72371</cdr:x>
      <cdr:y>0.41334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539742" y="2326360"/>
          <a:ext cx="725558" cy="27208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b="1">
              <a:latin typeface="Times New Roman" pitchFamily="18" charset="0"/>
              <a:cs typeface="Times New Roman" pitchFamily="18" charset="0"/>
            </a:rPr>
            <a:t>$1,199.2</a:t>
          </a:r>
        </a:p>
      </cdr:txBody>
    </cdr:sp>
  </cdr:relSizeAnchor>
  <cdr:relSizeAnchor xmlns:cdr="http://schemas.openxmlformats.org/drawingml/2006/chartDrawing">
    <cdr:from>
      <cdr:x>0.73521</cdr:x>
      <cdr:y>0.41473</cdr:y>
    </cdr:from>
    <cdr:to>
      <cdr:x>0.82601</cdr:x>
      <cdr:y>0.47656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364857" y="2607191"/>
          <a:ext cx="786071" cy="38869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b="1">
              <a:latin typeface="Times New Roman" pitchFamily="18" charset="0"/>
              <a:cs typeface="Times New Roman" pitchFamily="18" charset="0"/>
            </a:rPr>
            <a:t>$1,135.5</a:t>
          </a:r>
        </a:p>
      </cdr:txBody>
    </cdr:sp>
  </cdr:relSizeAnchor>
  <cdr:relSizeAnchor xmlns:cdr="http://schemas.openxmlformats.org/drawingml/2006/chartDrawing">
    <cdr:from>
      <cdr:x>0.83571</cdr:x>
      <cdr:y>0.45</cdr:y>
    </cdr:from>
    <cdr:to>
      <cdr:x>0.92203</cdr:x>
      <cdr:y>0.4979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7234859" y="2828912"/>
          <a:ext cx="747286" cy="30112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b="1">
              <a:latin typeface="Times New Roman" pitchFamily="18" charset="0"/>
              <a:cs typeface="Times New Roman" pitchFamily="18" charset="0"/>
            </a:rPr>
            <a:t>$1,047.1</a:t>
          </a:r>
        </a:p>
      </cdr:txBody>
    </cdr:sp>
  </cdr:relSizeAnchor>
  <cdr:relSizeAnchor xmlns:cdr="http://schemas.openxmlformats.org/drawingml/2006/chartDrawing">
    <cdr:from>
      <cdr:x>0.19804</cdr:x>
      <cdr:y>0.1414</cdr:y>
    </cdr:from>
    <cdr:to>
      <cdr:x>0.29951</cdr:x>
      <cdr:y>0.19865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714465" y="888932"/>
          <a:ext cx="878443" cy="35990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 dirty="0" smtClean="0">
              <a:latin typeface="Times New Roman" pitchFamily="18" charset="0"/>
              <a:cs typeface="Times New Roman" pitchFamily="18" charset="0"/>
            </a:rPr>
            <a:t>$1,750.2</a:t>
          </a:r>
          <a:endParaRPr lang="en-US" sz="15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0.50181</cdr:x>
      <cdr:y>0.075</cdr:y>
    </cdr:from>
    <cdr:to>
      <cdr:x>0.60745</cdr:x>
      <cdr:y>0.2206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3819" y="471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0.23096</cdr:x>
      <cdr:y>0.14333</cdr:y>
    </cdr:from>
    <cdr:to>
      <cdr:x>0.88634</cdr:x>
      <cdr:y>0.28893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99203" y="900165"/>
          <a:ext cx="567313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0.31681</cdr:x>
      <cdr:y>0.03333</cdr:y>
    </cdr:from>
    <cdr:to>
      <cdr:x>0.74244</cdr:x>
      <cdr:y>0.20833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42362" y="209341"/>
          <a:ext cx="3684395" cy="1099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>
              <a:latin typeface="Times New Roman" panose="02020603050405020304" pitchFamily="18" charset="0"/>
              <a:cs typeface="Times New Roman" panose="02020603050405020304" pitchFamily="18" charset="0"/>
            </a:rPr>
            <a:t>South Carolina Education</a:t>
          </a:r>
          <a:r>
            <a:rPr lang="en-US" sz="18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 Lottery</a:t>
          </a:r>
        </a:p>
        <a:p xmlns:a="http://schemas.openxmlformats.org/drawingml/2006/main">
          <a:pPr algn="ctr"/>
          <a:r>
            <a:rPr lang="en-US" sz="18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Transfers FY 2011 - 2018</a:t>
          </a:r>
        </a:p>
        <a:p xmlns:a="http://schemas.openxmlformats.org/drawingml/2006/main">
          <a:pPr algn="ctr"/>
          <a:r>
            <a:rPr lang="en-US" sz="14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July - June</a:t>
          </a:r>
        </a:p>
        <a:p xmlns:a="http://schemas.openxmlformats.org/drawingml/2006/main">
          <a:pPr algn="ctr"/>
          <a:r>
            <a:rPr lang="en-US" sz="1400" b="0" i="1" baseline="0">
              <a:latin typeface="Times New Roman" panose="02020603050405020304" pitchFamily="18" charset="0"/>
              <a:cs typeface="Times New Roman" panose="02020603050405020304" pitchFamily="18" charset="0"/>
            </a:rPr>
            <a:t>(Amounts in Millions)</a:t>
          </a:r>
          <a:endParaRPr lang="en-US" sz="1400" b="0" i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0.38694</cdr:x>
      <cdr:y>0.955</cdr:y>
    </cdr:from>
    <cdr:to>
      <cdr:x>0.64813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49451" y="5997610"/>
          <a:ext cx="2260879" cy="282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0.40266</cdr:x>
      <cdr:y>0.95333</cdr:y>
    </cdr:from>
    <cdr:to>
      <cdr:x>0.62196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85522" y="5987142"/>
          <a:ext cx="1898301" cy="29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0.11155</cdr:x>
      <cdr:y>0.13103</cdr:y>
    </cdr:from>
    <cdr:to>
      <cdr:x>0.33257</cdr:x>
      <cdr:y>0.17836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1517" y="824160"/>
          <a:ext cx="2004218" cy="297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0.05983</cdr:x>
      <cdr:y>0.14437</cdr:y>
    </cdr:from>
    <cdr:to>
      <cdr:x>0.26783</cdr:x>
      <cdr:y>0.32205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7913" y="990601"/>
          <a:ext cx="19050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0.03487</cdr:x>
      <cdr:y>0.13326</cdr:y>
    </cdr:from>
    <cdr:to>
      <cdr:x>0.35935</cdr:x>
      <cdr:y>0.31095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9313" y="914401"/>
          <a:ext cx="29718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i="1" dirty="0" smtClean="0">
              <a:solidFill>
                <a:srgbClr val="FF0000"/>
              </a:solidFill>
            </a:rPr>
            <a:t>Expense Controls:</a:t>
          </a:r>
        </a:p>
        <a:p xmlns:a="http://schemas.openxmlformats.org/drawingml/2006/main">
          <a:r>
            <a:rPr lang="en-US" sz="1100" b="1" i="1" dirty="0" smtClean="0"/>
            <a:t>Since FY 2011 SCEL’s revenues have </a:t>
          </a:r>
        </a:p>
        <a:p xmlns:a="http://schemas.openxmlformats.org/drawingml/2006/main">
          <a:r>
            <a:rPr lang="en-US" b="1" i="1" dirty="0" smtClean="0"/>
            <a:t>increased by 67.1% while combined </a:t>
          </a:r>
        </a:p>
        <a:p xmlns:a="http://schemas.openxmlformats.org/drawingml/2006/main">
          <a:r>
            <a:rPr lang="en-US" b="1" i="1" dirty="0"/>
            <a:t>o</a:t>
          </a:r>
          <a:r>
            <a:rPr lang="en-US" b="1" i="1" dirty="0" smtClean="0"/>
            <a:t>perating and advertising expenses </a:t>
          </a:r>
        </a:p>
        <a:p xmlns:a="http://schemas.openxmlformats.org/drawingml/2006/main">
          <a:r>
            <a:rPr lang="en-US" sz="1100" b="1" i="1" dirty="0" smtClean="0"/>
            <a:t>(“overhead”) have only increased by</a:t>
          </a:r>
        </a:p>
        <a:p xmlns:a="http://schemas.openxmlformats.org/drawingml/2006/main">
          <a:r>
            <a:rPr lang="en-US" b="1" i="1" dirty="0" smtClean="0"/>
            <a:t>7.9%.</a:t>
          </a:r>
          <a:endParaRPr lang="en-US" sz="1100" b="1" i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0.43202</cdr:x>
      <cdr:y>0.96644</cdr:y>
    </cdr:from>
    <cdr:to>
      <cdr:x>0.56725</cdr:x>
      <cdr:y>0.99948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687031" y="5486400"/>
          <a:ext cx="1154107" cy="187548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0.02277</cdr:x>
      <cdr:y>0.67047</cdr:y>
    </cdr:from>
    <cdr:to>
      <cdr:x>0.05681</cdr:x>
      <cdr:y>0.73394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63519" y="3841387"/>
          <a:ext cx="396834" cy="320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0.06644</cdr:x>
      <cdr:y>0.64923</cdr:y>
    </cdr:from>
    <cdr:to>
      <cdr:x>0.07691</cdr:x>
      <cdr:y>0.67972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74700" y="3717925"/>
          <a:ext cx="127000" cy="177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0.0835</cdr:x>
      <cdr:y>0.70976</cdr:y>
    </cdr:from>
    <cdr:to>
      <cdr:x>0.08449</cdr:x>
      <cdr:y>0.71026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16000" y="4127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0.05462</cdr:x>
      <cdr:y>0.67804</cdr:y>
    </cdr:from>
    <cdr:to>
      <cdr:x>0.10764</cdr:x>
      <cdr:y>0.75683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35044" y="3886220"/>
          <a:ext cx="622273" cy="368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0.15265</cdr:x>
      <cdr:y>0.67597</cdr:y>
    </cdr:from>
    <cdr:to>
      <cdr:x>0.19604</cdr:x>
      <cdr:y>0.75425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778087" y="3873503"/>
          <a:ext cx="507933" cy="368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0.27995</cdr:x>
      <cdr:y>0.67529</cdr:y>
    </cdr:from>
    <cdr:to>
      <cdr:x>0.33299</cdr:x>
      <cdr:y>0.79356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266353" y="4465511"/>
          <a:ext cx="619848" cy="563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0.198</cdr:x>
      <cdr:y>0.66926</cdr:y>
    </cdr:from>
    <cdr:to>
      <cdr:x>0.24384</cdr:x>
      <cdr:y>0.7352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311400" y="3835403"/>
          <a:ext cx="533394" cy="330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0.21555</cdr:x>
      <cdr:y>0.69097</cdr:y>
    </cdr:from>
    <cdr:to>
      <cdr:x>0.28638</cdr:x>
      <cdr:y>0.81092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514589" y="3962397"/>
          <a:ext cx="825494" cy="444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0.26005</cdr:x>
      <cdr:y>0.63718</cdr:y>
    </cdr:from>
    <cdr:to>
      <cdr:x>0.30783</cdr:x>
      <cdr:y>0.70389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3035300" y="3644900"/>
          <a:ext cx="558800" cy="393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0.23311</cdr:x>
      <cdr:y>0.68658</cdr:y>
    </cdr:from>
    <cdr:to>
      <cdr:x>0.29906</cdr:x>
      <cdr:y>0.81092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2717754" y="3936989"/>
          <a:ext cx="774804" cy="469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0.25372</cdr:x>
      <cdr:y>0.67803</cdr:y>
    </cdr:from>
    <cdr:to>
      <cdr:x>0.30015</cdr:x>
      <cdr:y>0.77016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2959139" y="3886191"/>
          <a:ext cx="546008" cy="406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0.27018</cdr:x>
      <cdr:y>0.68475</cdr:y>
    </cdr:from>
    <cdr:to>
      <cdr:x>0.32699</cdr:x>
      <cdr:y>0.79734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3149618" y="3924311"/>
          <a:ext cx="660349" cy="444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0.28723</cdr:x>
      <cdr:y>0.67597</cdr:y>
    </cdr:from>
    <cdr:to>
      <cdr:x>0.33612</cdr:x>
      <cdr:y>0.77016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3352813" y="3873514"/>
          <a:ext cx="571468" cy="419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0.29846</cdr:x>
      <cdr:y>0.68243</cdr:y>
    </cdr:from>
    <cdr:to>
      <cdr:x>0.3655</cdr:x>
      <cdr:y>0.79281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3479800" y="3911600"/>
          <a:ext cx="787400" cy="444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0.3613</cdr:x>
      <cdr:y>0.67244</cdr:y>
    </cdr:from>
    <cdr:to>
      <cdr:x>0.40412</cdr:x>
      <cdr:y>0.73257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4234544" y="3810001"/>
          <a:ext cx="503463" cy="299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0.3751</cdr:x>
      <cdr:y>0.67675</cdr:y>
    </cdr:from>
    <cdr:to>
      <cdr:x>0.42845</cdr:x>
      <cdr:y>0.76469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4397829" y="3837214"/>
          <a:ext cx="625929" cy="394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0.39358</cdr:x>
      <cdr:y>0.68158</cdr:y>
    </cdr:from>
    <cdr:to>
      <cdr:x>0.4481</cdr:x>
      <cdr:y>0.79985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615543" y="3864430"/>
          <a:ext cx="639536" cy="462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0.41816</cdr:x>
      <cdr:y>0.69725</cdr:y>
    </cdr:from>
    <cdr:to>
      <cdr:x>0.47805</cdr:x>
      <cdr:y>0.78962</cdr:y>
    </cdr:to>
    <cdr:sp macro="" textlink="">
      <cdr:nvSpPr>
        <cdr:cNvPr id="5120" name="TextBox 5119"/>
        <cdr:cNvSpPr txBox="1"/>
      </cdr:nvSpPr>
      <cdr:spPr>
        <a:xfrm xmlns:a="http://schemas.openxmlformats.org/drawingml/2006/main">
          <a:off x="4901293" y="3955596"/>
          <a:ext cx="707568" cy="344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0.46682</cdr:x>
      <cdr:y>0.67448</cdr:y>
    </cdr:from>
    <cdr:to>
      <cdr:x>0.51316</cdr:x>
      <cdr:y>0.81882</cdr:y>
    </cdr:to>
    <cdr:sp macro="" textlink="">
      <cdr:nvSpPr>
        <cdr:cNvPr id="5124" name="TextBox 5123"/>
        <cdr:cNvSpPr txBox="1"/>
      </cdr:nvSpPr>
      <cdr:spPr>
        <a:xfrm xmlns:a="http://schemas.openxmlformats.org/drawingml/2006/main">
          <a:off x="5472743" y="3823613"/>
          <a:ext cx="544379" cy="557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0.52018</cdr:x>
      <cdr:y>0.6742</cdr:y>
    </cdr:from>
    <cdr:to>
      <cdr:x>0.56884</cdr:x>
      <cdr:y>0.75239</cdr:y>
    </cdr:to>
    <cdr:sp macro="" textlink="">
      <cdr:nvSpPr>
        <cdr:cNvPr id="5126" name="TextBox 5125"/>
        <cdr:cNvSpPr txBox="1"/>
      </cdr:nvSpPr>
      <cdr:spPr>
        <a:xfrm xmlns:a="http://schemas.openxmlformats.org/drawingml/2006/main">
          <a:off x="6098721" y="3822247"/>
          <a:ext cx="571500" cy="367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0.06225</cdr:x>
      <cdr:y>0.70851</cdr:y>
    </cdr:from>
    <cdr:to>
      <cdr:x>0.06324</cdr:x>
      <cdr:y>0.70851</cdr:y>
    </cdr:to>
    <cdr:sp macro="" textlink="">
      <cdr:nvSpPr>
        <cdr:cNvPr id="5128" name="TextBox 5127"/>
        <cdr:cNvSpPr txBox="1"/>
      </cdr:nvSpPr>
      <cdr:spPr>
        <a:xfrm xmlns:a="http://schemas.openxmlformats.org/drawingml/2006/main">
          <a:off x="767443" y="40059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0.04758</cdr:x>
      <cdr:y>0.66564</cdr:y>
    </cdr:from>
    <cdr:to>
      <cdr:x>0.08787</cdr:x>
      <cdr:y>0.75593</cdr:y>
    </cdr:to>
    <cdr:sp macro="" textlink="">
      <cdr:nvSpPr>
        <cdr:cNvPr id="5141" name="TextBox 5140"/>
        <cdr:cNvSpPr txBox="1"/>
      </cdr:nvSpPr>
      <cdr:spPr>
        <a:xfrm xmlns:a="http://schemas.openxmlformats.org/drawingml/2006/main">
          <a:off x="553628" y="4400569"/>
          <a:ext cx="475071" cy="504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0.08751</cdr:x>
      <cdr:y>0.67336</cdr:y>
    </cdr:from>
    <cdr:to>
      <cdr:x>0.13569</cdr:x>
      <cdr:y>0.76074</cdr:y>
    </cdr:to>
    <cdr:sp macro="" textlink="">
      <cdr:nvSpPr>
        <cdr:cNvPr id="5143" name="TextBox 5142"/>
        <cdr:cNvSpPr txBox="1"/>
      </cdr:nvSpPr>
      <cdr:spPr>
        <a:xfrm xmlns:a="http://schemas.openxmlformats.org/drawingml/2006/main">
          <a:off x="1021662" y="4454500"/>
          <a:ext cx="569013" cy="469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0.10089</cdr:x>
      <cdr:y>0.67276</cdr:y>
    </cdr:from>
    <cdr:to>
      <cdr:x>0.15206</cdr:x>
      <cdr:y>0.80803</cdr:y>
    </cdr:to>
    <cdr:sp macro="" textlink="">
      <cdr:nvSpPr>
        <cdr:cNvPr id="5144" name="TextBox 5143"/>
        <cdr:cNvSpPr txBox="1"/>
      </cdr:nvSpPr>
      <cdr:spPr>
        <a:xfrm xmlns:a="http://schemas.openxmlformats.org/drawingml/2006/main">
          <a:off x="1173616" y="4448194"/>
          <a:ext cx="598034" cy="628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0.14014</cdr:x>
      <cdr:y>0.67392</cdr:y>
    </cdr:from>
    <cdr:to>
      <cdr:x>0.1888</cdr:x>
      <cdr:y>0.75513</cdr:y>
    </cdr:to>
    <cdr:sp macro="" textlink="">
      <cdr:nvSpPr>
        <cdr:cNvPr id="5146" name="TextBox 5145"/>
        <cdr:cNvSpPr txBox="1"/>
      </cdr:nvSpPr>
      <cdr:spPr>
        <a:xfrm xmlns:a="http://schemas.openxmlformats.org/drawingml/2006/main">
          <a:off x="1636525" y="4457719"/>
          <a:ext cx="569056" cy="444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0.16333</cdr:x>
      <cdr:y>0.67337</cdr:y>
    </cdr:from>
    <cdr:to>
      <cdr:x>0.20481</cdr:x>
      <cdr:y>0.74995</cdr:y>
    </cdr:to>
    <cdr:sp macro="" textlink="">
      <cdr:nvSpPr>
        <cdr:cNvPr id="5147" name="TextBox 5146"/>
        <cdr:cNvSpPr txBox="1"/>
      </cdr:nvSpPr>
      <cdr:spPr>
        <a:xfrm xmlns:a="http://schemas.openxmlformats.org/drawingml/2006/main">
          <a:off x="1905000" y="4454538"/>
          <a:ext cx="485775" cy="422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0.25057</cdr:x>
      <cdr:y>0.67354</cdr:y>
    </cdr:from>
    <cdr:to>
      <cdr:x>0.29287</cdr:x>
      <cdr:y>0.75316</cdr:y>
    </cdr:to>
    <cdr:sp macro="" textlink="">
      <cdr:nvSpPr>
        <cdr:cNvPr id="5152" name="TextBox 5151"/>
        <cdr:cNvSpPr txBox="1"/>
      </cdr:nvSpPr>
      <cdr:spPr>
        <a:xfrm xmlns:a="http://schemas.openxmlformats.org/drawingml/2006/main">
          <a:off x="2923434" y="4455528"/>
          <a:ext cx="492542" cy="435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0.32254</cdr:x>
      <cdr:y>0.66682</cdr:y>
    </cdr:from>
    <cdr:to>
      <cdr:x>0.35662</cdr:x>
      <cdr:y>0.75428</cdr:y>
    </cdr:to>
    <cdr:sp macro="" textlink="">
      <cdr:nvSpPr>
        <cdr:cNvPr id="5155" name="TextBox 5154"/>
        <cdr:cNvSpPr txBox="1"/>
      </cdr:nvSpPr>
      <cdr:spPr>
        <a:xfrm xmlns:a="http://schemas.openxmlformats.org/drawingml/2006/main">
          <a:off x="3762284" y="4410094"/>
          <a:ext cx="400141" cy="485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0.3574</cdr:x>
      <cdr:y>0.67212</cdr:y>
    </cdr:from>
    <cdr:to>
      <cdr:x>0.4096</cdr:x>
      <cdr:y>0.76727</cdr:y>
    </cdr:to>
    <cdr:sp macro="" textlink="">
      <cdr:nvSpPr>
        <cdr:cNvPr id="5157" name="TextBox 5156"/>
        <cdr:cNvSpPr txBox="1"/>
      </cdr:nvSpPr>
      <cdr:spPr>
        <a:xfrm xmlns:a="http://schemas.openxmlformats.org/drawingml/2006/main">
          <a:off x="4174327" y="4441831"/>
          <a:ext cx="607224" cy="501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0.50924</cdr:x>
      <cdr:y>0.66946</cdr:y>
    </cdr:from>
    <cdr:to>
      <cdr:x>0.54325</cdr:x>
      <cdr:y>0.73268</cdr:y>
    </cdr:to>
    <cdr:sp macro="" textlink="">
      <cdr:nvSpPr>
        <cdr:cNvPr id="5165" name="TextBox 5164"/>
        <cdr:cNvSpPr txBox="1"/>
      </cdr:nvSpPr>
      <cdr:spPr>
        <a:xfrm xmlns:a="http://schemas.openxmlformats.org/drawingml/2006/main">
          <a:off x="5943523" y="4426591"/>
          <a:ext cx="399474" cy="368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0.51862</cdr:x>
      <cdr:y>0.67392</cdr:y>
    </cdr:from>
    <cdr:to>
      <cdr:x>0.56676</cdr:x>
      <cdr:y>0.78803</cdr:y>
    </cdr:to>
    <cdr:sp macro="" textlink="">
      <cdr:nvSpPr>
        <cdr:cNvPr id="5166" name="TextBox 5165"/>
        <cdr:cNvSpPr txBox="1"/>
      </cdr:nvSpPr>
      <cdr:spPr>
        <a:xfrm xmlns:a="http://schemas.openxmlformats.org/drawingml/2006/main">
          <a:off x="6057899" y="4457719"/>
          <a:ext cx="562995" cy="552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0.55864</cdr:x>
      <cdr:y>0.67244</cdr:y>
    </cdr:from>
    <cdr:to>
      <cdr:x>0.60181</cdr:x>
      <cdr:y>0.76413</cdr:y>
    </cdr:to>
    <cdr:sp macro="" textlink="">
      <cdr:nvSpPr>
        <cdr:cNvPr id="5168" name="TextBox 5167"/>
        <cdr:cNvSpPr txBox="1"/>
      </cdr:nvSpPr>
      <cdr:spPr>
        <a:xfrm xmlns:a="http://schemas.openxmlformats.org/drawingml/2006/main">
          <a:off x="6526867" y="4444994"/>
          <a:ext cx="502583" cy="488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0.7391</cdr:x>
      <cdr:y>0.67448</cdr:y>
    </cdr:from>
    <cdr:to>
      <cdr:x>0.78357</cdr:x>
      <cdr:y>0.76727</cdr:y>
    </cdr:to>
    <cdr:sp macro="" textlink="">
      <cdr:nvSpPr>
        <cdr:cNvPr id="90" name="TextBox 1"/>
        <cdr:cNvSpPr txBox="1"/>
      </cdr:nvSpPr>
      <cdr:spPr>
        <a:xfrm xmlns:a="http://schemas.openxmlformats.org/drawingml/2006/main">
          <a:off x="8632825" y="4460874"/>
          <a:ext cx="520700" cy="482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0.81051</cdr:x>
      <cdr:y>0.67212</cdr:y>
    </cdr:from>
    <cdr:to>
      <cdr:x>0.85302</cdr:x>
      <cdr:y>0.75809</cdr:y>
    </cdr:to>
    <cdr:sp macro="" textlink="">
      <cdr:nvSpPr>
        <cdr:cNvPr id="94" name="TextBox 1"/>
        <cdr:cNvSpPr txBox="1"/>
      </cdr:nvSpPr>
      <cdr:spPr>
        <a:xfrm xmlns:a="http://schemas.openxmlformats.org/drawingml/2006/main">
          <a:off x="9471025" y="4441824"/>
          <a:ext cx="492125" cy="473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0.86729</cdr:x>
      <cdr:y>0.67046</cdr:y>
    </cdr:from>
    <cdr:to>
      <cdr:x>0.90765</cdr:x>
      <cdr:y>0.73749</cdr:y>
    </cdr:to>
    <cdr:sp macro="" textlink="">
      <cdr:nvSpPr>
        <cdr:cNvPr id="97" name="TextBox 1"/>
        <cdr:cNvSpPr txBox="1"/>
      </cdr:nvSpPr>
      <cdr:spPr>
        <a:xfrm xmlns:a="http://schemas.openxmlformats.org/drawingml/2006/main">
          <a:off x="10128250" y="4432300"/>
          <a:ext cx="473075" cy="387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0.89995</cdr:x>
      <cdr:y>0.67046</cdr:y>
    </cdr:from>
    <cdr:to>
      <cdr:x>0.94418</cdr:x>
      <cdr:y>0.77256</cdr:y>
    </cdr:to>
    <cdr:sp macro="" textlink="">
      <cdr:nvSpPr>
        <cdr:cNvPr id="99" name="TextBox 1"/>
        <cdr:cNvSpPr txBox="1"/>
      </cdr:nvSpPr>
      <cdr:spPr>
        <a:xfrm xmlns:a="http://schemas.openxmlformats.org/drawingml/2006/main">
          <a:off x="10509250" y="4432299"/>
          <a:ext cx="520700" cy="530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0.91863</cdr:x>
      <cdr:y>0.66737</cdr:y>
    </cdr:from>
    <cdr:to>
      <cdr:x>0.96288</cdr:x>
      <cdr:y>0.76727</cdr:y>
    </cdr:to>
    <cdr:sp macro="" textlink="">
      <cdr:nvSpPr>
        <cdr:cNvPr id="100" name="TextBox 1"/>
        <cdr:cNvSpPr txBox="1"/>
      </cdr:nvSpPr>
      <cdr:spPr>
        <a:xfrm xmlns:a="http://schemas.openxmlformats.org/drawingml/2006/main">
          <a:off x="10728324" y="4413249"/>
          <a:ext cx="492125" cy="530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absSizeAnchor xmlns:cdr="http://schemas.openxmlformats.org/drawingml/2006/chartDrawing">
    <cdr:from>
      <cdr:x>0.04725</cdr:x>
      <cdr:y>0.723</cdr:y>
    </cdr:from>
    <cdr:ext cx="0" cy="0"/>
    <cdr:sp macro="" textlink="">
      <cdr:nvSpPr>
        <cdr:cNvPr id="102" name="TextBox 1"/>
        <cdr:cNvSpPr txBox="1"/>
      </cdr:nvSpPr>
      <cdr:spPr>
        <a:xfrm xmlns:a="http://schemas.openxmlformats.org/drawingml/2006/main">
          <a:off x="599493" y="4417047"/>
          <a:ext cx="477612" cy="4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0.066</cdr:x>
      <cdr:y>0.721</cdr:y>
    </cdr:from>
    <cdr:ext cx="0" cy="0"/>
    <cdr:sp macro="" textlink="">
      <cdr:nvSpPr>
        <cdr:cNvPr id="103" name="TextBox 1"/>
        <cdr:cNvSpPr txBox="1"/>
      </cdr:nvSpPr>
      <cdr:spPr>
        <a:xfrm xmlns:a="http://schemas.openxmlformats.org/drawingml/2006/main">
          <a:off x="812781" y="4409446"/>
          <a:ext cx="477727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0.083</cdr:x>
      <cdr:y>0.723</cdr:y>
    </cdr:from>
    <cdr:ext cx="0" cy="0"/>
    <cdr:sp macro="" textlink="">
      <cdr:nvSpPr>
        <cdr:cNvPr id="104" name="TextBox 1"/>
        <cdr:cNvSpPr txBox="1"/>
      </cdr:nvSpPr>
      <cdr:spPr>
        <a:xfrm xmlns:a="http://schemas.openxmlformats.org/drawingml/2006/main">
          <a:off x="1003271" y="4417047"/>
          <a:ext cx="477727" cy="4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0.1015</cdr:x>
      <cdr:y>0.721</cdr:y>
    </cdr:from>
    <cdr:ext cx="0" cy="0"/>
    <cdr:sp macro="" textlink="">
      <cdr:nvSpPr>
        <cdr:cNvPr id="105" name="TextBox 1"/>
        <cdr:cNvSpPr txBox="1"/>
      </cdr:nvSpPr>
      <cdr:spPr>
        <a:xfrm xmlns:a="http://schemas.openxmlformats.org/drawingml/2006/main">
          <a:off x="1224313" y="4409446"/>
          <a:ext cx="477612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0.11826</cdr:x>
      <cdr:y>0.721</cdr:y>
    </cdr:from>
    <cdr:ext cx="0" cy="0"/>
    <cdr:sp macro="" textlink="">
      <cdr:nvSpPr>
        <cdr:cNvPr id="106" name="TextBox 1"/>
        <cdr:cNvSpPr txBox="1"/>
      </cdr:nvSpPr>
      <cdr:spPr>
        <a:xfrm xmlns:a="http://schemas.openxmlformats.org/drawingml/2006/main">
          <a:off x="1414802" y="4409446"/>
          <a:ext cx="477728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0.13601</cdr:x>
      <cdr:y>0.721</cdr:y>
    </cdr:from>
    <cdr:ext cx="0" cy="0"/>
    <cdr:sp macro="" textlink="">
      <cdr:nvSpPr>
        <cdr:cNvPr id="107" name="TextBox 1"/>
        <cdr:cNvSpPr txBox="1"/>
      </cdr:nvSpPr>
      <cdr:spPr>
        <a:xfrm xmlns:a="http://schemas.openxmlformats.org/drawingml/2006/main">
          <a:off x="1628090" y="4409446"/>
          <a:ext cx="477727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0.15576</cdr:x>
      <cdr:y>0.721</cdr:y>
    </cdr:from>
    <cdr:ext cx="0" cy="0"/>
    <cdr:sp macro="" textlink="">
      <cdr:nvSpPr>
        <cdr:cNvPr id="108" name="TextBox 1"/>
        <cdr:cNvSpPr txBox="1"/>
      </cdr:nvSpPr>
      <cdr:spPr>
        <a:xfrm xmlns:a="http://schemas.openxmlformats.org/drawingml/2006/main">
          <a:off x="1849132" y="4409446"/>
          <a:ext cx="477727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0.17151</cdr:x>
      <cdr:y>0.72049</cdr:y>
    </cdr:from>
    <cdr:ext cx="0" cy="0"/>
    <cdr:sp macro="" textlink="">
      <cdr:nvSpPr>
        <cdr:cNvPr id="110" name="TextBox 1"/>
        <cdr:cNvSpPr txBox="1"/>
      </cdr:nvSpPr>
      <cdr:spPr>
        <a:xfrm xmlns:a="http://schemas.openxmlformats.org/drawingml/2006/main">
          <a:off x="2039622" y="4401845"/>
          <a:ext cx="477727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0.19026</cdr:x>
      <cdr:y>0.723</cdr:y>
    </cdr:from>
    <cdr:ext cx="0" cy="0"/>
    <cdr:sp macro="" textlink="">
      <cdr:nvSpPr>
        <cdr:cNvPr id="111" name="TextBox 1"/>
        <cdr:cNvSpPr txBox="1"/>
      </cdr:nvSpPr>
      <cdr:spPr>
        <a:xfrm xmlns:a="http://schemas.openxmlformats.org/drawingml/2006/main">
          <a:off x="2253025" y="4417047"/>
          <a:ext cx="477612" cy="4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0.24627</cdr:x>
      <cdr:y>0.721</cdr:y>
    </cdr:from>
    <cdr:ext cx="0" cy="0"/>
    <cdr:sp macro="" textlink="">
      <cdr:nvSpPr>
        <cdr:cNvPr id="114" name="TextBox 1"/>
        <cdr:cNvSpPr txBox="1"/>
      </cdr:nvSpPr>
      <cdr:spPr>
        <a:xfrm xmlns:a="http://schemas.openxmlformats.org/drawingml/2006/main">
          <a:off x="2900643" y="4409446"/>
          <a:ext cx="477728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0.28102</cdr:x>
      <cdr:y>0.721</cdr:y>
    </cdr:from>
    <cdr:ext cx="0" cy="0"/>
    <cdr:sp macro="" textlink="">
      <cdr:nvSpPr>
        <cdr:cNvPr id="116" name="TextBox 1"/>
        <cdr:cNvSpPr txBox="1"/>
      </cdr:nvSpPr>
      <cdr:spPr>
        <a:xfrm xmlns:a="http://schemas.openxmlformats.org/drawingml/2006/main">
          <a:off x="3296899" y="4409446"/>
          <a:ext cx="477727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0.29877</cdr:x>
      <cdr:y>0.723</cdr:y>
    </cdr:from>
    <cdr:ext cx="0" cy="0"/>
    <cdr:sp macro="" textlink="">
      <cdr:nvSpPr>
        <cdr:cNvPr id="117" name="TextBox 1"/>
        <cdr:cNvSpPr txBox="1"/>
      </cdr:nvSpPr>
      <cdr:spPr>
        <a:xfrm xmlns:a="http://schemas.openxmlformats.org/drawingml/2006/main">
          <a:off x="3510303" y="4417047"/>
          <a:ext cx="477728" cy="4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0.31727</cdr:x>
      <cdr:y>0.721</cdr:y>
    </cdr:from>
    <cdr:ext cx="0" cy="0"/>
    <cdr:sp macro="" textlink="">
      <cdr:nvSpPr>
        <cdr:cNvPr id="118" name="TextBox 1"/>
        <cdr:cNvSpPr txBox="1"/>
      </cdr:nvSpPr>
      <cdr:spPr>
        <a:xfrm xmlns:a="http://schemas.openxmlformats.org/drawingml/2006/main">
          <a:off x="3723591" y="4409446"/>
          <a:ext cx="477728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0.33527</cdr:x>
      <cdr:y>0.72375</cdr:y>
    </cdr:from>
    <cdr:ext cx="0" cy="0"/>
    <cdr:sp macro="" textlink="">
      <cdr:nvSpPr>
        <cdr:cNvPr id="119" name="TextBox 1"/>
        <cdr:cNvSpPr txBox="1"/>
      </cdr:nvSpPr>
      <cdr:spPr>
        <a:xfrm xmlns:a="http://schemas.openxmlformats.org/drawingml/2006/main">
          <a:off x="3929356" y="4424705"/>
          <a:ext cx="477727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0.35378</cdr:x>
      <cdr:y>0.721</cdr:y>
    </cdr:from>
    <cdr:ext cx="0" cy="0"/>
    <cdr:sp macro="" textlink="">
      <cdr:nvSpPr>
        <cdr:cNvPr id="120" name="TextBox 1"/>
        <cdr:cNvSpPr txBox="1"/>
      </cdr:nvSpPr>
      <cdr:spPr>
        <a:xfrm xmlns:a="http://schemas.openxmlformats.org/drawingml/2006/main">
          <a:off x="4150398" y="4409446"/>
          <a:ext cx="477613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0.36953</cdr:x>
      <cdr:y>0.71223</cdr:y>
    </cdr:from>
    <cdr:ext cx="0" cy="0"/>
    <cdr:sp macro="" textlink="">
      <cdr:nvSpPr>
        <cdr:cNvPr id="121" name="TextBox 1"/>
        <cdr:cNvSpPr txBox="1"/>
      </cdr:nvSpPr>
      <cdr:spPr>
        <a:xfrm xmlns:a="http://schemas.openxmlformats.org/drawingml/2006/main">
          <a:off x="4333240" y="4356100"/>
          <a:ext cx="477693" cy="445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0.38728</cdr:x>
      <cdr:y>0.72049</cdr:y>
    </cdr:from>
    <cdr:ext cx="0" cy="0"/>
    <cdr:sp macro="" textlink="">
      <cdr:nvSpPr>
        <cdr:cNvPr id="122" name="TextBox 1"/>
        <cdr:cNvSpPr txBox="1"/>
      </cdr:nvSpPr>
      <cdr:spPr>
        <a:xfrm xmlns:a="http://schemas.openxmlformats.org/drawingml/2006/main">
          <a:off x="4531377" y="4401845"/>
          <a:ext cx="477728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0.40703</cdr:x>
      <cdr:y>0.721</cdr:y>
    </cdr:from>
    <cdr:ext cx="0" cy="0"/>
    <cdr:sp macro="" textlink="">
      <cdr:nvSpPr>
        <cdr:cNvPr id="123" name="TextBox 1"/>
        <cdr:cNvSpPr txBox="1"/>
      </cdr:nvSpPr>
      <cdr:spPr>
        <a:xfrm xmlns:a="http://schemas.openxmlformats.org/drawingml/2006/main">
          <a:off x="4767580" y="4409446"/>
          <a:ext cx="477727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0.44278</cdr:x>
      <cdr:y>0.723</cdr:y>
    </cdr:from>
    <cdr:ext cx="0" cy="0"/>
    <cdr:sp macro="" textlink="">
      <cdr:nvSpPr>
        <cdr:cNvPr id="125" name="TextBox 1"/>
        <cdr:cNvSpPr txBox="1"/>
      </cdr:nvSpPr>
      <cdr:spPr>
        <a:xfrm xmlns:a="http://schemas.openxmlformats.org/drawingml/2006/main">
          <a:off x="5171473" y="4417047"/>
          <a:ext cx="477612" cy="4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0.46328</cdr:x>
      <cdr:y>0.71899</cdr:y>
    </cdr:from>
    <cdr:ext cx="0" cy="0"/>
    <cdr:sp macro="" textlink="">
      <cdr:nvSpPr>
        <cdr:cNvPr id="126" name="TextBox 1"/>
        <cdr:cNvSpPr txBox="1"/>
      </cdr:nvSpPr>
      <cdr:spPr>
        <a:xfrm xmlns:a="http://schemas.openxmlformats.org/drawingml/2006/main">
          <a:off x="5407675" y="4394187"/>
          <a:ext cx="477727" cy="4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0.51654</cdr:x>
      <cdr:y>0.721</cdr:y>
    </cdr:from>
    <cdr:ext cx="0" cy="0"/>
    <cdr:sp macro="" textlink="">
      <cdr:nvSpPr>
        <cdr:cNvPr id="129" name="TextBox 1"/>
        <cdr:cNvSpPr txBox="1"/>
      </cdr:nvSpPr>
      <cdr:spPr>
        <a:xfrm xmlns:a="http://schemas.openxmlformats.org/drawingml/2006/main">
          <a:off x="6024857" y="4409446"/>
          <a:ext cx="477728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0.53154</cdr:x>
      <cdr:y>0.72049</cdr:y>
    </cdr:from>
    <cdr:ext cx="0" cy="0"/>
    <cdr:sp macro="" textlink="">
      <cdr:nvSpPr>
        <cdr:cNvPr id="130" name="TextBox 1"/>
        <cdr:cNvSpPr txBox="1"/>
      </cdr:nvSpPr>
      <cdr:spPr>
        <a:xfrm xmlns:a="http://schemas.openxmlformats.org/drawingml/2006/main">
          <a:off x="6207708" y="4401845"/>
          <a:ext cx="477728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0.55179</cdr:x>
      <cdr:y>0.723</cdr:y>
    </cdr:from>
    <cdr:ext cx="0" cy="0"/>
    <cdr:sp macro="" textlink="">
      <cdr:nvSpPr>
        <cdr:cNvPr id="131" name="TextBox 1"/>
        <cdr:cNvSpPr txBox="1"/>
      </cdr:nvSpPr>
      <cdr:spPr>
        <a:xfrm xmlns:a="http://schemas.openxmlformats.org/drawingml/2006/main">
          <a:off x="6436388" y="4417047"/>
          <a:ext cx="477613" cy="4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0.60455</cdr:x>
      <cdr:y>0.721</cdr:y>
    </cdr:from>
    <cdr:ext cx="0" cy="0"/>
    <cdr:sp macro="" textlink="">
      <cdr:nvSpPr>
        <cdr:cNvPr id="134" name="TextBox 1"/>
        <cdr:cNvSpPr txBox="1"/>
      </cdr:nvSpPr>
      <cdr:spPr>
        <a:xfrm xmlns:a="http://schemas.openxmlformats.org/drawingml/2006/main">
          <a:off x="7045932" y="4409446"/>
          <a:ext cx="477728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0.62305</cdr:x>
      <cdr:y>0.72049</cdr:y>
    </cdr:from>
    <cdr:ext cx="0" cy="0"/>
    <cdr:sp macro="" textlink="">
      <cdr:nvSpPr>
        <cdr:cNvPr id="135" name="TextBox 1"/>
        <cdr:cNvSpPr txBox="1"/>
      </cdr:nvSpPr>
      <cdr:spPr>
        <a:xfrm xmlns:a="http://schemas.openxmlformats.org/drawingml/2006/main">
          <a:off x="7259335" y="4401845"/>
          <a:ext cx="477728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0.6408</cdr:x>
      <cdr:y>0.71899</cdr:y>
    </cdr:from>
    <cdr:ext cx="0" cy="0"/>
    <cdr:sp macro="" textlink="">
      <cdr:nvSpPr>
        <cdr:cNvPr id="136" name="TextBox 1"/>
        <cdr:cNvSpPr txBox="1"/>
      </cdr:nvSpPr>
      <cdr:spPr>
        <a:xfrm xmlns:a="http://schemas.openxmlformats.org/drawingml/2006/main">
          <a:off x="7472623" y="4394187"/>
          <a:ext cx="477728" cy="4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0.65955</cdr:x>
      <cdr:y>0.721</cdr:y>
    </cdr:from>
    <cdr:ext cx="0" cy="0"/>
    <cdr:sp macro="" textlink="">
      <cdr:nvSpPr>
        <cdr:cNvPr id="137" name="TextBox 1"/>
        <cdr:cNvSpPr txBox="1"/>
      </cdr:nvSpPr>
      <cdr:spPr>
        <a:xfrm xmlns:a="http://schemas.openxmlformats.org/drawingml/2006/main">
          <a:off x="7686027" y="4409446"/>
          <a:ext cx="477728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0.6763</cdr:x>
      <cdr:y>0.721</cdr:y>
    </cdr:from>
    <cdr:ext cx="0" cy="0"/>
    <cdr:sp macro="" textlink="">
      <cdr:nvSpPr>
        <cdr:cNvPr id="138" name="TextBox 1"/>
        <cdr:cNvSpPr txBox="1"/>
      </cdr:nvSpPr>
      <cdr:spPr>
        <a:xfrm xmlns:a="http://schemas.openxmlformats.org/drawingml/2006/main">
          <a:off x="7884155" y="4409446"/>
          <a:ext cx="477728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0.69405</cdr:x>
      <cdr:y>0.72375</cdr:y>
    </cdr:from>
    <cdr:ext cx="0" cy="0"/>
    <cdr:sp macro="" textlink="">
      <cdr:nvSpPr>
        <cdr:cNvPr id="139" name="TextBox 1"/>
        <cdr:cNvSpPr txBox="1"/>
      </cdr:nvSpPr>
      <cdr:spPr>
        <a:xfrm xmlns:a="http://schemas.openxmlformats.org/drawingml/2006/main">
          <a:off x="8082283" y="4424705"/>
          <a:ext cx="477728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0.7138</cdr:x>
      <cdr:y>0.721</cdr:y>
    </cdr:from>
    <cdr:ext cx="0" cy="0"/>
    <cdr:sp macro="" textlink="">
      <cdr:nvSpPr>
        <cdr:cNvPr id="140" name="TextBox 1"/>
        <cdr:cNvSpPr txBox="1"/>
      </cdr:nvSpPr>
      <cdr:spPr>
        <a:xfrm xmlns:a="http://schemas.openxmlformats.org/drawingml/2006/main">
          <a:off x="8318485" y="4409446"/>
          <a:ext cx="477728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0.73056</cdr:x>
      <cdr:y>0.723</cdr:y>
    </cdr:from>
    <cdr:ext cx="0" cy="0"/>
    <cdr:sp macro="" textlink="">
      <cdr:nvSpPr>
        <cdr:cNvPr id="141" name="TextBox 1"/>
        <cdr:cNvSpPr txBox="1"/>
      </cdr:nvSpPr>
      <cdr:spPr>
        <a:xfrm xmlns:a="http://schemas.openxmlformats.org/drawingml/2006/main">
          <a:off x="8508974" y="4417047"/>
          <a:ext cx="477728" cy="4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0.75006</cdr:x>
      <cdr:y>0.721</cdr:y>
    </cdr:from>
    <cdr:ext cx="0" cy="0"/>
    <cdr:sp macro="" textlink="">
      <cdr:nvSpPr>
        <cdr:cNvPr id="142" name="TextBox 1"/>
        <cdr:cNvSpPr txBox="1"/>
      </cdr:nvSpPr>
      <cdr:spPr>
        <a:xfrm xmlns:a="http://schemas.openxmlformats.org/drawingml/2006/main">
          <a:off x="8730016" y="4409446"/>
          <a:ext cx="477613" cy="44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0.76606</cdr:x>
      <cdr:y>0.72049</cdr:y>
    </cdr:from>
    <cdr:ext cx="0" cy="0"/>
    <cdr:sp macro="" textlink="">
      <cdr:nvSpPr>
        <cdr:cNvPr id="143" name="TextBox 1"/>
        <cdr:cNvSpPr txBox="1"/>
      </cdr:nvSpPr>
      <cdr:spPr>
        <a:xfrm xmlns:a="http://schemas.openxmlformats.org/drawingml/2006/main">
          <a:off x="8915414" y="4404360"/>
          <a:ext cx="520894" cy="465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0.78381</cdr:x>
      <cdr:y>0.721</cdr:y>
    </cdr:from>
    <cdr:ext cx="0" cy="0"/>
    <cdr:sp macro="" textlink="">
      <cdr:nvSpPr>
        <cdr:cNvPr id="144" name="TextBox 1"/>
        <cdr:cNvSpPr txBox="1"/>
      </cdr:nvSpPr>
      <cdr:spPr>
        <a:xfrm xmlns:a="http://schemas.openxmlformats.org/drawingml/2006/main">
          <a:off x="9126272" y="4409446"/>
          <a:ext cx="520778" cy="465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0.79956</cdr:x>
      <cdr:y>0.72049</cdr:y>
    </cdr:from>
    <cdr:ext cx="0" cy="0"/>
    <cdr:sp macro="" textlink="">
      <cdr:nvSpPr>
        <cdr:cNvPr id="145" name="TextBox 1"/>
        <cdr:cNvSpPr txBox="1"/>
      </cdr:nvSpPr>
      <cdr:spPr>
        <a:xfrm xmlns:a="http://schemas.openxmlformats.org/drawingml/2006/main">
          <a:off x="9309123" y="4401845"/>
          <a:ext cx="520894" cy="465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0.81956</cdr:x>
      <cdr:y>0.721</cdr:y>
    </cdr:from>
    <cdr:ext cx="0" cy="0"/>
    <cdr:sp macro="" textlink="">
      <cdr:nvSpPr>
        <cdr:cNvPr id="146" name="TextBox 1"/>
        <cdr:cNvSpPr txBox="1"/>
      </cdr:nvSpPr>
      <cdr:spPr>
        <a:xfrm xmlns:a="http://schemas.openxmlformats.org/drawingml/2006/main">
          <a:off x="9537687" y="4409446"/>
          <a:ext cx="520894" cy="465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0.83707</cdr:x>
      <cdr:y>0.723</cdr:y>
    </cdr:from>
    <cdr:ext cx="0" cy="0"/>
    <cdr:sp macro="" textlink="">
      <cdr:nvSpPr>
        <cdr:cNvPr id="147" name="TextBox 1"/>
        <cdr:cNvSpPr txBox="1"/>
      </cdr:nvSpPr>
      <cdr:spPr>
        <a:xfrm xmlns:a="http://schemas.openxmlformats.org/drawingml/2006/main">
          <a:off x="9743453" y="4417047"/>
          <a:ext cx="520894" cy="465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0.85682</cdr:x>
      <cdr:y>0.721</cdr:y>
    </cdr:from>
    <cdr:ext cx="0" cy="0"/>
    <cdr:sp macro="" textlink="">
      <cdr:nvSpPr>
        <cdr:cNvPr id="148" name="TextBox 1"/>
        <cdr:cNvSpPr txBox="1"/>
      </cdr:nvSpPr>
      <cdr:spPr>
        <a:xfrm xmlns:a="http://schemas.openxmlformats.org/drawingml/2006/main">
          <a:off x="9964379" y="4409446"/>
          <a:ext cx="520894" cy="465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0.87257</cdr:x>
      <cdr:y>0.72049</cdr:y>
    </cdr:from>
    <cdr:ext cx="0" cy="0"/>
    <cdr:sp macro="" textlink="">
      <cdr:nvSpPr>
        <cdr:cNvPr id="149" name="TextBox 1"/>
        <cdr:cNvSpPr txBox="1"/>
      </cdr:nvSpPr>
      <cdr:spPr>
        <a:xfrm xmlns:a="http://schemas.openxmlformats.org/drawingml/2006/main">
          <a:off x="10147346" y="4401845"/>
          <a:ext cx="520778" cy="465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0.89232</cdr:x>
      <cdr:y>0.721</cdr:y>
    </cdr:from>
    <cdr:ext cx="0" cy="0"/>
    <cdr:sp macro="" textlink="">
      <cdr:nvSpPr>
        <cdr:cNvPr id="150" name="TextBox 1"/>
        <cdr:cNvSpPr txBox="1"/>
      </cdr:nvSpPr>
      <cdr:spPr>
        <a:xfrm xmlns:a="http://schemas.openxmlformats.org/drawingml/2006/main">
          <a:off x="10375911" y="4409446"/>
          <a:ext cx="520895" cy="465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0.90907</cdr:x>
      <cdr:y>0.721</cdr:y>
    </cdr:from>
    <cdr:ext cx="0" cy="0"/>
    <cdr:sp macro="" textlink="">
      <cdr:nvSpPr>
        <cdr:cNvPr id="151" name="TextBox 1"/>
        <cdr:cNvSpPr txBox="1"/>
      </cdr:nvSpPr>
      <cdr:spPr>
        <a:xfrm xmlns:a="http://schemas.openxmlformats.org/drawingml/2006/main">
          <a:off x="10574038" y="4409446"/>
          <a:ext cx="520894" cy="465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absSizeAnchor xmlns:cdr="http://schemas.openxmlformats.org/drawingml/2006/chartDrawing">
    <cdr:from>
      <cdr:x>0.92757</cdr:x>
      <cdr:y>0.71899</cdr:y>
    </cdr:from>
    <cdr:ext cx="0" cy="0"/>
    <cdr:sp macro="" textlink="">
      <cdr:nvSpPr>
        <cdr:cNvPr id="152" name="TextBox 1"/>
        <cdr:cNvSpPr txBox="1"/>
      </cdr:nvSpPr>
      <cdr:spPr>
        <a:xfrm xmlns:a="http://schemas.openxmlformats.org/drawingml/2006/main">
          <a:off x="10794964" y="4394187"/>
          <a:ext cx="520894" cy="465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vertOverflow="overflow" horzOverflow="overflow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absSizeAnchor>
  <cdr:relSizeAnchor xmlns:cdr="http://schemas.openxmlformats.org/drawingml/2006/chartDrawing">
    <cdr:from>
      <cdr:x>0.93329</cdr:x>
      <cdr:y>0.65775</cdr:y>
    </cdr:from>
    <cdr:to>
      <cdr:x>0.99441</cdr:x>
      <cdr:y>0.73631</cdr:y>
    </cdr:to>
    <cdr:sp macro="" textlink="">
      <cdr:nvSpPr>
        <cdr:cNvPr id="153" name="TextBox 1"/>
        <cdr:cNvSpPr txBox="1"/>
      </cdr:nvSpPr>
      <cdr:spPr>
        <a:xfrm xmlns:a="http://schemas.openxmlformats.org/drawingml/2006/main">
          <a:off x="10993120" y="4348480"/>
          <a:ext cx="520873" cy="465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2700000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0.46862</cdr:x>
      <cdr:y>0.93333</cdr:y>
    </cdr:from>
    <cdr:to>
      <cdr:x>0.6035</cdr:x>
      <cdr:y>1</cdr:y>
    </cdr:to>
    <cdr:pic>
      <cdr:nvPicPr>
        <cdr:cNvPr id="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070808" y="5334000"/>
          <a:ext cx="1171676" cy="381000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0.33324</cdr:x>
      <cdr:y>0.35139</cdr:y>
    </cdr:from>
    <cdr:to>
      <cdr:x>0.40837</cdr:x>
      <cdr:y>0.39647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890920" y="2214145"/>
          <a:ext cx="651711" cy="284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0.33375</cdr:x>
      <cdr:y>0.37393</cdr:y>
    </cdr:from>
    <cdr:to>
      <cdr:x>0.33902</cdr:x>
      <cdr:y>0.38118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895334" y="2356184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0.50641</cdr:x>
      <cdr:y>0.07314</cdr:y>
    </cdr:from>
    <cdr:to>
      <cdr:x>0.6119</cdr:x>
      <cdr:y>0.21841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89438" y="4603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0.48352</cdr:x>
      <cdr:y>0.05044</cdr:y>
    </cdr:from>
    <cdr:to>
      <cdr:x>0.58901</cdr:x>
      <cdr:y>0.19571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91000" y="317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0.10714</cdr:x>
      <cdr:y>0.01765</cdr:y>
    </cdr:from>
    <cdr:to>
      <cdr:x>0.84341</cdr:x>
      <cdr:y>0.19798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28688" y="111126"/>
          <a:ext cx="6381750" cy="1135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South Carolina Education</a:t>
          </a:r>
          <a:r>
            <a:rPr lang="en-US" sz="1800" b="1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Lottery</a:t>
          </a:r>
          <a:endParaRPr lang="en-US" sz="18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800" b="1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Game Margin % FY 2011- 2018</a:t>
          </a:r>
          <a:endParaRPr lang="en-US" sz="18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400" b="1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July - June</a:t>
          </a:r>
          <a:endParaRPr lang="en-US" sz="14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0.337</cdr:x>
      <cdr:y>0.95712</cdr:y>
    </cdr:from>
    <cdr:to>
      <cdr:x>0.5652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21000" y="6024562"/>
          <a:ext cx="1978025" cy="269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n-US" sz="1100"/>
        </a:p>
      </cdr:txBody>
    </cdr:sp>
  </cdr:relSizeAnchor>
  <cdr:relSizeAnchor xmlns:cdr="http://schemas.openxmlformats.org/drawingml/2006/chartDrawing">
    <cdr:from>
      <cdr:x>0.33324</cdr:x>
      <cdr:y>0.35139</cdr:y>
    </cdr:from>
    <cdr:to>
      <cdr:x>0.40837</cdr:x>
      <cdr:y>0.39647</cdr:y>
    </cdr:to>
    <cdr:sp macro="" textlink="">
      <cdr:nvSpPr>
        <cdr:cNvPr id="6" name="TextBox 8"/>
        <cdr:cNvSpPr txBox="1"/>
      </cdr:nvSpPr>
      <cdr:spPr>
        <a:xfrm xmlns:a="http://schemas.openxmlformats.org/drawingml/2006/main">
          <a:off x="2890920" y="2214145"/>
          <a:ext cx="651711" cy="284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0.33375</cdr:x>
      <cdr:y>0.37393</cdr:y>
    </cdr:from>
    <cdr:to>
      <cdr:x>0.33902</cdr:x>
      <cdr:y>0.38118</cdr:y>
    </cdr:to>
    <cdr:sp macro="" textlink="">
      <cdr:nvSpPr>
        <cdr:cNvPr id="7" name="TextBox 9"/>
        <cdr:cNvSpPr txBox="1"/>
      </cdr:nvSpPr>
      <cdr:spPr>
        <a:xfrm xmlns:a="http://schemas.openxmlformats.org/drawingml/2006/main">
          <a:off x="2895334" y="2356184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0.50641</cdr:x>
      <cdr:y>0.07314</cdr:y>
    </cdr:from>
    <cdr:to>
      <cdr:x>0.6119</cdr:x>
      <cdr:y>0.21841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389438" y="4603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0.48352</cdr:x>
      <cdr:y>0.05044</cdr:y>
    </cdr:from>
    <cdr:to>
      <cdr:x>0.58901</cdr:x>
      <cdr:y>0.19571</cdr:y>
    </cdr:to>
    <cdr:sp macro="" textlink="">
      <cdr:nvSpPr>
        <cdr:cNvPr id="11" name="TextBox 2"/>
        <cdr:cNvSpPr txBox="1"/>
      </cdr:nvSpPr>
      <cdr:spPr>
        <a:xfrm xmlns:a="http://schemas.openxmlformats.org/drawingml/2006/main">
          <a:off x="4191000" y="317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0.10714</cdr:x>
      <cdr:y>0.01765</cdr:y>
    </cdr:from>
    <cdr:to>
      <cdr:x>0.84341</cdr:x>
      <cdr:y>0.19798</cdr:y>
    </cdr:to>
    <cdr:sp macro="" textlink="">
      <cdr:nvSpPr>
        <cdr:cNvPr id="12" name="TextBox 3"/>
        <cdr:cNvSpPr txBox="1"/>
      </cdr:nvSpPr>
      <cdr:spPr>
        <a:xfrm xmlns:a="http://schemas.openxmlformats.org/drawingml/2006/main">
          <a:off x="928688" y="111126"/>
          <a:ext cx="6381750" cy="1135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South Carolina Education</a:t>
          </a:r>
          <a:r>
            <a:rPr lang="en-US" sz="1800" b="1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Lottery</a:t>
          </a:r>
          <a:endParaRPr lang="en-US" sz="18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0.337</cdr:x>
      <cdr:y>0.95712</cdr:y>
    </cdr:from>
    <cdr:to>
      <cdr:x>0.5652</cdr:x>
      <cdr:y>1</cdr:y>
    </cdr:to>
    <cdr:sp macro="" textlink="">
      <cdr:nvSpPr>
        <cdr:cNvPr id="13" name="TextBox 4"/>
        <cdr:cNvSpPr txBox="1"/>
      </cdr:nvSpPr>
      <cdr:spPr>
        <a:xfrm xmlns:a="http://schemas.openxmlformats.org/drawingml/2006/main">
          <a:off x="2921000" y="6024562"/>
          <a:ext cx="1978025" cy="269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n-US" sz="1100"/>
        </a:p>
      </cdr:txBody>
    </cdr:sp>
  </cdr:relSizeAnchor>
  <cdr:relSizeAnchor xmlns:cdr="http://schemas.openxmlformats.org/drawingml/2006/chartDrawing">
    <cdr:from>
      <cdr:x>0.6127</cdr:x>
      <cdr:y>0.35758</cdr:y>
    </cdr:from>
    <cdr:to>
      <cdr:x>0.7183</cdr:x>
      <cdr:y>0.50303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305425" y="22479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0.2706</cdr:x>
      <cdr:y>0.20455</cdr:y>
    </cdr:from>
    <cdr:to>
      <cdr:x>0.3762</cdr:x>
      <cdr:y>0.35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343150" y="12858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0.1304</cdr:x>
      <cdr:y>0.12424</cdr:y>
    </cdr:from>
    <cdr:to>
      <cdr:x>0.39</cdr:x>
      <cdr:y>0.22121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129146" y="781050"/>
          <a:ext cx="2247900" cy="609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The increased margin on Draw </a:t>
          </a:r>
        </a:p>
        <a:p xmlns:a="http://schemas.openxmlformats.org/drawingml/2006/main">
          <a:r>
            <a:rPr lang="en-US" sz="1100" dirty="0"/>
            <a:t>Games</a:t>
          </a:r>
          <a:r>
            <a:rPr lang="en-US" sz="1100" baseline="0" dirty="0"/>
            <a:t> of 1.49% from FY 17 to FY 18</a:t>
          </a:r>
        </a:p>
        <a:p xmlns:a="http://schemas.openxmlformats.org/drawingml/2006/main">
          <a:r>
            <a:rPr lang="en-US" sz="1100" baseline="0" dirty="0"/>
            <a:t>increased Transfers by </a:t>
          </a:r>
          <a:r>
            <a:rPr lang="en-US" sz="1100" b="1" baseline="0" dirty="0"/>
            <a:t>$6.7 million</a:t>
          </a:r>
          <a:r>
            <a:rPr lang="en-US" sz="1100" baseline="0" dirty="0"/>
            <a:t>.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EB766191-4F1F-4B9A-8BC6-B4469F6174E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322F239C-0775-4D06-952B-8EB3A38DD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6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22AC-8F2E-469B-9DDC-87303463BCE9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427-55E5-4B5E-B77E-7AA03779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9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F0DE-3F4C-4212-A754-F417F37D91A8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427-55E5-4B5E-B77E-7AA03779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0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22B2-6EB0-4181-ABC7-DD4A8827E7FF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427-55E5-4B5E-B77E-7AA03779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C1D1-B615-4779-8915-B04DEBF93121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427-55E5-4B5E-B77E-7AA03779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5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A8F4-4E25-4DF2-8ECE-A9C50889DE2C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427-55E5-4B5E-B77E-7AA03779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2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0ED6-2EBB-43E1-8F0B-C84DD3CF6657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427-55E5-4B5E-B77E-7AA03779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1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71DE-280D-423D-9EB1-C3935BB58E58}" type="datetime1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427-55E5-4B5E-B77E-7AA03779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0D5B-4434-40B2-8177-56E0DD603911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427-55E5-4B5E-B77E-7AA03779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5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DF3A-D313-4039-A5B3-1AA05F9A921E}" type="datetime1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427-55E5-4B5E-B77E-7AA03779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2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A346-EF8C-4E35-9037-EDA1065864A0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427-55E5-4B5E-B77E-7AA03779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6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30CE-B576-4FD1-96DA-229704E5D669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427-55E5-4B5E-B77E-7AA03779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6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435AA-CF27-4F4A-A4B9-9F043A45B69D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57427-55E5-4B5E-B77E-7AA03779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8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783" y="267855"/>
            <a:ext cx="7802418" cy="3161145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The South Carolina Education Lottery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Presentation to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The House of Representatives </a:t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Ways and Means Constitutional Subcommittee</a:t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January 15, 2019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C:\Users\pmarsh\AppData\Local\Microsoft\Windows\Temporary Internet Files\Content.Outlook\QG024FF7\CommissionSeal_col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2" y="3849671"/>
            <a:ext cx="2579253" cy="256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427-55E5-4B5E-B77E-7AA037796B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014830"/>
              </p:ext>
            </p:extLst>
          </p:nvPr>
        </p:nvGraphicFramePr>
        <p:xfrm>
          <a:off x="243416" y="285750"/>
          <a:ext cx="8657167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427-55E5-4B5E-B77E-7AA037796B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 descr="Transfers FY 2008 - 2014&#10;July - Septemeber&#10;(Amounts in Millions)" title="South Carolina Education Lottery"/>
          <p:cNvGraphicFramePr>
            <a:graphicFrameLocks noGrp="1"/>
          </p:cNvGraphicFramePr>
          <p:nvPr/>
        </p:nvGraphicFramePr>
        <p:xfrm>
          <a:off x="243882" y="288890"/>
          <a:ext cx="8656236" cy="6280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427-55E5-4B5E-B77E-7AA037796B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6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894213"/>
              </p:ext>
            </p:extLst>
          </p:nvPr>
        </p:nvGraphicFramePr>
        <p:xfrm>
          <a:off x="-14513" y="-1"/>
          <a:ext cx="9158514" cy="686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427-55E5-4B5E-B77E-7AA037796B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3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Historical Revenues and Expense Trends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427-55E5-4B5E-B77E-7AA037796B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4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275988"/>
              </p:ext>
            </p:extLst>
          </p:nvPr>
        </p:nvGraphicFramePr>
        <p:xfrm>
          <a:off x="304800" y="381000"/>
          <a:ext cx="85344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427-55E5-4B5E-B77E-7AA037796B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3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808725"/>
              </p:ext>
            </p:extLst>
          </p:nvPr>
        </p:nvGraphicFramePr>
        <p:xfrm>
          <a:off x="228600" y="228600"/>
          <a:ext cx="86868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427-55E5-4B5E-B77E-7AA037796B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831760"/>
              </p:ext>
            </p:extLst>
          </p:nvPr>
        </p:nvGraphicFramePr>
        <p:xfrm>
          <a:off x="242454" y="285750"/>
          <a:ext cx="8659091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7427-55E5-4B5E-B77E-7AA037796B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4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198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The South Carolina Education Lottery  Presentation to  The House of Representatives  Ways and Means Constitutional Subcommittee   January 15, 2019</vt:lpstr>
      <vt:lpstr>PowerPoint Presentation</vt:lpstr>
      <vt:lpstr>PowerPoint Presentation</vt:lpstr>
      <vt:lpstr>PowerPoint Presentation</vt:lpstr>
      <vt:lpstr>Historical Revenues and Expense Trends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Boyle, Joseph</dc:creator>
  <cp:lastModifiedBy>Blythe Littlefield</cp:lastModifiedBy>
  <cp:revision>10</cp:revision>
  <cp:lastPrinted>2019-01-10T15:15:55Z</cp:lastPrinted>
  <dcterms:created xsi:type="dcterms:W3CDTF">2019-01-09T15:09:53Z</dcterms:created>
  <dcterms:modified xsi:type="dcterms:W3CDTF">2019-01-25T17:33:27Z</dcterms:modified>
</cp:coreProperties>
</file>